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3"/>
  </p:notesMasterIdLst>
  <p:sldIdLst>
    <p:sldId id="260" r:id="rId2"/>
    <p:sldId id="261" r:id="rId3"/>
    <p:sldId id="288"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7" r:id="rId19"/>
    <p:sldId id="278" r:id="rId20"/>
    <p:sldId id="279" r:id="rId21"/>
    <p:sldId id="289" r:id="rId22"/>
    <p:sldId id="280" r:id="rId23"/>
    <p:sldId id="281" r:id="rId24"/>
    <p:sldId id="282" r:id="rId25"/>
    <p:sldId id="283" r:id="rId26"/>
    <p:sldId id="284" r:id="rId27"/>
    <p:sldId id="285" r:id="rId28"/>
    <p:sldId id="290" r:id="rId29"/>
    <p:sldId id="286" r:id="rId30"/>
    <p:sldId id="291" r:id="rId31"/>
    <p:sldId id="287" r:id="rId3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3C3B"/>
    <a:srgbClr val="4A412A"/>
    <a:srgbClr val="2B2929"/>
    <a:srgbClr val="DBBA95"/>
    <a:srgbClr val="E9D4BD"/>
    <a:srgbClr val="B27E5C"/>
    <a:srgbClr val="00E6F2"/>
    <a:srgbClr val="E50D79"/>
    <a:srgbClr val="CC0099"/>
    <a:srgbClr val="E210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8" d="100"/>
          <a:sy n="98" d="100"/>
        </p:scale>
        <p:origin x="-2004" y="-924"/>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7/16/2023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1"/>
          <p:cNvSpPr>
            <a:spLocks noGrp="1" noRot="1" noChangeAspect="1" noChangeArrowheads="1" noTextEdit="1"/>
          </p:cNvSpPr>
          <p:nvPr>
            <p:ph type="sldImg"/>
          </p:nvPr>
        </p:nvSpPr>
        <p:spPr bwMode="auto">
          <a:xfrm>
            <a:off x="617538" y="877888"/>
            <a:ext cx="5619750" cy="31623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7" name="Rectangle 2"/>
          <p:cNvSpPr>
            <a:spLocks noGrp="1" noChangeArrowheads="1"/>
          </p:cNvSpPr>
          <p:nvPr>
            <p:ph type="body" idx="1"/>
          </p:nvPr>
        </p:nvSpPr>
        <p:spPr bwMode="auto">
          <a:xfrm>
            <a:off x="1062038" y="4349750"/>
            <a:ext cx="4737100" cy="3509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tr-T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1"/>
          <p:cNvSpPr>
            <a:spLocks noGrp="1" noRot="1" noChangeAspect="1" noChangeArrowheads="1" noTextEdit="1"/>
          </p:cNvSpPr>
          <p:nvPr>
            <p:ph type="sldImg"/>
          </p:nvPr>
        </p:nvSpPr>
        <p:spPr bwMode="auto">
          <a:xfrm>
            <a:off x="617538" y="877888"/>
            <a:ext cx="5619750" cy="31623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7" name="Rectangle 2"/>
          <p:cNvSpPr>
            <a:spLocks noGrp="1" noChangeArrowheads="1"/>
          </p:cNvSpPr>
          <p:nvPr>
            <p:ph type="body" idx="1"/>
          </p:nvPr>
        </p:nvSpPr>
        <p:spPr bwMode="auto">
          <a:xfrm>
            <a:off x="1062038" y="4349750"/>
            <a:ext cx="4737100" cy="3509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tr-T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1"/>
          <p:cNvSpPr>
            <a:spLocks noGrp="1" noRot="1" noChangeAspect="1" noChangeArrowheads="1" noTextEdit="1"/>
          </p:cNvSpPr>
          <p:nvPr>
            <p:ph type="sldImg"/>
          </p:nvPr>
        </p:nvSpPr>
        <p:spPr bwMode="auto">
          <a:xfrm>
            <a:off x="617538" y="877888"/>
            <a:ext cx="5619750" cy="31623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7" name="Rectangle 2"/>
          <p:cNvSpPr>
            <a:spLocks noGrp="1" noChangeArrowheads="1"/>
          </p:cNvSpPr>
          <p:nvPr>
            <p:ph type="body" idx="1"/>
          </p:nvPr>
        </p:nvSpPr>
        <p:spPr bwMode="auto">
          <a:xfrm>
            <a:off x="1062038" y="4349750"/>
            <a:ext cx="4737100" cy="3509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tr-T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1"/>
          <p:cNvSpPr>
            <a:spLocks noGrp="1" noRot="1" noChangeAspect="1" noChangeArrowheads="1" noTextEdit="1"/>
          </p:cNvSpPr>
          <p:nvPr>
            <p:ph type="sldImg"/>
          </p:nvPr>
        </p:nvSpPr>
        <p:spPr bwMode="auto">
          <a:xfrm>
            <a:off x="617538" y="877888"/>
            <a:ext cx="5619750" cy="31623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7" name="Rectangle 2"/>
          <p:cNvSpPr>
            <a:spLocks noGrp="1" noChangeArrowheads="1"/>
          </p:cNvSpPr>
          <p:nvPr>
            <p:ph type="body" idx="1"/>
          </p:nvPr>
        </p:nvSpPr>
        <p:spPr bwMode="auto">
          <a:xfrm>
            <a:off x="1062038" y="4349750"/>
            <a:ext cx="4737100" cy="3509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tr-T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1"/>
          <p:cNvSpPr>
            <a:spLocks noGrp="1" noRot="1" noChangeAspect="1" noChangeArrowheads="1" noTextEdit="1"/>
          </p:cNvSpPr>
          <p:nvPr>
            <p:ph type="sldImg"/>
          </p:nvPr>
        </p:nvSpPr>
        <p:spPr bwMode="auto">
          <a:xfrm>
            <a:off x="617538" y="877888"/>
            <a:ext cx="5619750" cy="31623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7" name="Rectangle 2"/>
          <p:cNvSpPr>
            <a:spLocks noGrp="1" noChangeArrowheads="1"/>
          </p:cNvSpPr>
          <p:nvPr>
            <p:ph type="body" idx="1"/>
          </p:nvPr>
        </p:nvSpPr>
        <p:spPr bwMode="auto">
          <a:xfrm>
            <a:off x="1062038" y="4349750"/>
            <a:ext cx="4737100" cy="3509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tr-T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1"/>
          <p:cNvSpPr>
            <a:spLocks noGrp="1" noRot="1" noChangeAspect="1" noChangeArrowheads="1" noTextEdit="1"/>
          </p:cNvSpPr>
          <p:nvPr>
            <p:ph type="sldImg"/>
          </p:nvPr>
        </p:nvSpPr>
        <p:spPr bwMode="auto">
          <a:xfrm>
            <a:off x="617538" y="877888"/>
            <a:ext cx="5619750" cy="31623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7" name="Rectangle 2"/>
          <p:cNvSpPr>
            <a:spLocks noGrp="1" noChangeArrowheads="1"/>
          </p:cNvSpPr>
          <p:nvPr>
            <p:ph type="body" idx="1"/>
          </p:nvPr>
        </p:nvSpPr>
        <p:spPr bwMode="auto">
          <a:xfrm>
            <a:off x="1062038" y="4349750"/>
            <a:ext cx="4737100" cy="3509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tr-T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1"/>
          <p:cNvSpPr>
            <a:spLocks noGrp="1" noRot="1" noChangeAspect="1" noChangeArrowheads="1" noTextEdit="1"/>
          </p:cNvSpPr>
          <p:nvPr>
            <p:ph type="sldImg"/>
          </p:nvPr>
        </p:nvSpPr>
        <p:spPr bwMode="auto">
          <a:xfrm>
            <a:off x="617538" y="877888"/>
            <a:ext cx="5619750" cy="31623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7" name="Rectangle 2"/>
          <p:cNvSpPr>
            <a:spLocks noGrp="1" noChangeArrowheads="1"/>
          </p:cNvSpPr>
          <p:nvPr>
            <p:ph type="body" idx="1"/>
          </p:nvPr>
        </p:nvSpPr>
        <p:spPr bwMode="auto">
          <a:xfrm>
            <a:off x="1062038" y="4349750"/>
            <a:ext cx="4737100" cy="3509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tr-T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1"/>
          <p:cNvSpPr>
            <a:spLocks noGrp="1" noRot="1" noChangeAspect="1" noChangeArrowheads="1" noTextEdit="1"/>
          </p:cNvSpPr>
          <p:nvPr>
            <p:ph type="sldImg"/>
          </p:nvPr>
        </p:nvSpPr>
        <p:spPr bwMode="auto">
          <a:xfrm>
            <a:off x="617538" y="877888"/>
            <a:ext cx="5619750" cy="31623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7" name="Rectangle 2"/>
          <p:cNvSpPr>
            <a:spLocks noGrp="1" noChangeArrowheads="1"/>
          </p:cNvSpPr>
          <p:nvPr>
            <p:ph type="body" idx="1"/>
          </p:nvPr>
        </p:nvSpPr>
        <p:spPr bwMode="auto">
          <a:xfrm>
            <a:off x="1062038" y="4349750"/>
            <a:ext cx="4737100" cy="3509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tr-T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1"/>
          <p:cNvSpPr>
            <a:spLocks noGrp="1" noRot="1" noChangeAspect="1" noChangeArrowheads="1" noTextEdit="1"/>
          </p:cNvSpPr>
          <p:nvPr>
            <p:ph type="sldImg"/>
          </p:nvPr>
        </p:nvSpPr>
        <p:spPr bwMode="auto">
          <a:xfrm>
            <a:off x="617538" y="877888"/>
            <a:ext cx="5619750" cy="31623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7" name="Rectangle 2"/>
          <p:cNvSpPr>
            <a:spLocks noGrp="1" noChangeArrowheads="1"/>
          </p:cNvSpPr>
          <p:nvPr>
            <p:ph type="body" idx="1"/>
          </p:nvPr>
        </p:nvSpPr>
        <p:spPr bwMode="auto">
          <a:xfrm>
            <a:off x="1062038" y="4349750"/>
            <a:ext cx="4737100" cy="3509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tr-TR"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1"/>
          <p:cNvSpPr>
            <a:spLocks noGrp="1" noRot="1" noChangeAspect="1" noChangeArrowheads="1" noTextEdit="1"/>
          </p:cNvSpPr>
          <p:nvPr>
            <p:ph type="sldImg"/>
          </p:nvPr>
        </p:nvSpPr>
        <p:spPr bwMode="auto">
          <a:xfrm>
            <a:off x="617538" y="877888"/>
            <a:ext cx="5619750" cy="31623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7" name="Rectangle 2"/>
          <p:cNvSpPr>
            <a:spLocks noGrp="1" noChangeArrowheads="1"/>
          </p:cNvSpPr>
          <p:nvPr>
            <p:ph type="body" idx="1"/>
          </p:nvPr>
        </p:nvSpPr>
        <p:spPr bwMode="auto">
          <a:xfrm>
            <a:off x="1062038" y="4349750"/>
            <a:ext cx="4737100" cy="3509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tr-TR"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1"/>
          <p:cNvSpPr>
            <a:spLocks noGrp="1" noRot="1" noChangeAspect="1" noChangeArrowheads="1" noTextEdit="1"/>
          </p:cNvSpPr>
          <p:nvPr>
            <p:ph type="sldImg"/>
          </p:nvPr>
        </p:nvSpPr>
        <p:spPr bwMode="auto">
          <a:xfrm>
            <a:off x="617538" y="877888"/>
            <a:ext cx="5619750" cy="31623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7" name="Rectangle 2"/>
          <p:cNvSpPr>
            <a:spLocks noGrp="1" noChangeArrowheads="1"/>
          </p:cNvSpPr>
          <p:nvPr>
            <p:ph type="body" idx="1"/>
          </p:nvPr>
        </p:nvSpPr>
        <p:spPr bwMode="auto">
          <a:xfrm>
            <a:off x="1062038" y="4349750"/>
            <a:ext cx="4737100" cy="3509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tr-TR"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1"/>
          <p:cNvSpPr>
            <a:spLocks noGrp="1" noRot="1" noChangeAspect="1" noChangeArrowheads="1" noTextEdit="1"/>
          </p:cNvSpPr>
          <p:nvPr>
            <p:ph type="sldImg"/>
          </p:nvPr>
        </p:nvSpPr>
        <p:spPr bwMode="auto">
          <a:xfrm>
            <a:off x="617538" y="877888"/>
            <a:ext cx="5619750" cy="31623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7" name="Rectangle 2"/>
          <p:cNvSpPr>
            <a:spLocks noGrp="1" noChangeArrowheads="1"/>
          </p:cNvSpPr>
          <p:nvPr>
            <p:ph type="body" idx="1"/>
          </p:nvPr>
        </p:nvSpPr>
        <p:spPr bwMode="auto">
          <a:xfrm>
            <a:off x="1062038" y="4349750"/>
            <a:ext cx="4737100" cy="3509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tr-T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1"/>
          <p:cNvSpPr>
            <a:spLocks noGrp="1" noRot="1" noChangeAspect="1" noChangeArrowheads="1" noTextEdit="1"/>
          </p:cNvSpPr>
          <p:nvPr>
            <p:ph type="sldImg"/>
          </p:nvPr>
        </p:nvSpPr>
        <p:spPr bwMode="auto">
          <a:xfrm>
            <a:off x="617538" y="877888"/>
            <a:ext cx="5619750" cy="31623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7" name="Rectangle 2"/>
          <p:cNvSpPr>
            <a:spLocks noGrp="1" noChangeArrowheads="1"/>
          </p:cNvSpPr>
          <p:nvPr>
            <p:ph type="body" idx="1"/>
          </p:nvPr>
        </p:nvSpPr>
        <p:spPr bwMode="auto">
          <a:xfrm>
            <a:off x="1062038" y="4349750"/>
            <a:ext cx="4737100" cy="3509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tr-T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1"/>
          <p:cNvSpPr>
            <a:spLocks noGrp="1" noRot="1" noChangeAspect="1" noChangeArrowheads="1" noTextEdit="1"/>
          </p:cNvSpPr>
          <p:nvPr>
            <p:ph type="sldImg"/>
          </p:nvPr>
        </p:nvSpPr>
        <p:spPr bwMode="auto">
          <a:xfrm>
            <a:off x="617538" y="877888"/>
            <a:ext cx="5619750" cy="31623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7" name="Rectangle 2"/>
          <p:cNvSpPr>
            <a:spLocks noGrp="1" noChangeArrowheads="1"/>
          </p:cNvSpPr>
          <p:nvPr>
            <p:ph type="body" idx="1"/>
          </p:nvPr>
        </p:nvSpPr>
        <p:spPr bwMode="auto">
          <a:xfrm>
            <a:off x="1062038" y="4349750"/>
            <a:ext cx="4737100" cy="3509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tr-TR"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1"/>
          <p:cNvSpPr>
            <a:spLocks noGrp="1" noRot="1" noChangeAspect="1" noChangeArrowheads="1" noTextEdit="1"/>
          </p:cNvSpPr>
          <p:nvPr>
            <p:ph type="sldImg"/>
          </p:nvPr>
        </p:nvSpPr>
        <p:spPr bwMode="auto">
          <a:xfrm>
            <a:off x="617538" y="877888"/>
            <a:ext cx="5619750" cy="31623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7" name="Rectangle 2"/>
          <p:cNvSpPr>
            <a:spLocks noGrp="1" noChangeArrowheads="1"/>
          </p:cNvSpPr>
          <p:nvPr>
            <p:ph type="body" idx="1"/>
          </p:nvPr>
        </p:nvSpPr>
        <p:spPr bwMode="auto">
          <a:xfrm>
            <a:off x="1062038" y="4349750"/>
            <a:ext cx="4737100" cy="3509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tr-TR"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1"/>
          <p:cNvSpPr>
            <a:spLocks noGrp="1" noRot="1" noChangeAspect="1" noChangeArrowheads="1" noTextEdit="1"/>
          </p:cNvSpPr>
          <p:nvPr>
            <p:ph type="sldImg"/>
          </p:nvPr>
        </p:nvSpPr>
        <p:spPr bwMode="auto">
          <a:xfrm>
            <a:off x="617538" y="877888"/>
            <a:ext cx="5619750" cy="31623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7" name="Rectangle 2"/>
          <p:cNvSpPr>
            <a:spLocks noGrp="1" noChangeArrowheads="1"/>
          </p:cNvSpPr>
          <p:nvPr>
            <p:ph type="body" idx="1"/>
          </p:nvPr>
        </p:nvSpPr>
        <p:spPr bwMode="auto">
          <a:xfrm>
            <a:off x="1062038" y="4349750"/>
            <a:ext cx="4737100" cy="3509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tr-TR"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1"/>
          <p:cNvSpPr>
            <a:spLocks noGrp="1" noRot="1" noChangeAspect="1" noChangeArrowheads="1" noTextEdit="1"/>
          </p:cNvSpPr>
          <p:nvPr>
            <p:ph type="sldImg"/>
          </p:nvPr>
        </p:nvSpPr>
        <p:spPr bwMode="auto">
          <a:xfrm>
            <a:off x="617538" y="877888"/>
            <a:ext cx="5619750" cy="31623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7" name="Rectangle 2"/>
          <p:cNvSpPr>
            <a:spLocks noGrp="1" noChangeArrowheads="1"/>
          </p:cNvSpPr>
          <p:nvPr>
            <p:ph type="body" idx="1"/>
          </p:nvPr>
        </p:nvSpPr>
        <p:spPr bwMode="auto">
          <a:xfrm>
            <a:off x="1062038" y="4349750"/>
            <a:ext cx="4737100" cy="3509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tr-TR"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1"/>
          <p:cNvSpPr>
            <a:spLocks noGrp="1" noRot="1" noChangeAspect="1" noChangeArrowheads="1" noTextEdit="1"/>
          </p:cNvSpPr>
          <p:nvPr>
            <p:ph type="sldImg"/>
          </p:nvPr>
        </p:nvSpPr>
        <p:spPr bwMode="auto">
          <a:xfrm>
            <a:off x="617538" y="877888"/>
            <a:ext cx="5619750" cy="31623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7" name="Rectangle 2"/>
          <p:cNvSpPr>
            <a:spLocks noGrp="1" noChangeArrowheads="1"/>
          </p:cNvSpPr>
          <p:nvPr>
            <p:ph type="body" idx="1"/>
          </p:nvPr>
        </p:nvSpPr>
        <p:spPr bwMode="auto">
          <a:xfrm>
            <a:off x="1062038" y="4349750"/>
            <a:ext cx="4737100" cy="3509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tr-TR"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204255" y="3393676"/>
            <a:ext cx="7482545" cy="1373587"/>
          </a:xfrm>
          <a:noFill/>
          <a:effectLst>
            <a:outerShdw blurRad="50800" dist="38100" dir="2700000" algn="tl" rotWithShape="0">
              <a:prstClr val="black">
                <a:alpha val="40000"/>
              </a:prstClr>
            </a:outerShdw>
          </a:effectLst>
        </p:spPr>
        <p:txBody>
          <a:bodyPr>
            <a:normAutofit/>
          </a:bodyPr>
          <a:lstStyle>
            <a:lvl1pPr algn="r">
              <a:defRPr sz="3600">
                <a:solidFill>
                  <a:schemeClr val="bg1"/>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1212490" y="2266340"/>
            <a:ext cx="7482545" cy="610820"/>
          </a:xfrm>
        </p:spPr>
        <p:txBody>
          <a:bodyPr>
            <a:normAutofit/>
          </a:bodyPr>
          <a:lstStyle>
            <a:lvl1pPr marL="0" indent="0" algn="r">
              <a:buNone/>
              <a:defRPr sz="2800" b="0" i="0">
                <a:solidFill>
                  <a:schemeClr val="accent1">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7/16/2023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4053" y="281175"/>
            <a:ext cx="8246070" cy="789602"/>
          </a:xfrm>
        </p:spPr>
        <p:txBody>
          <a:bodyPr>
            <a:normAutofit/>
          </a:bodyPr>
          <a:lstStyle>
            <a:lvl1pPr algn="r">
              <a:defRPr sz="3600" baseline="0">
                <a:solidFill>
                  <a:schemeClr val="accent1">
                    <a:lumMod val="75000"/>
                  </a:schemeClr>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48965" y="1655520"/>
            <a:ext cx="8246070" cy="3111742"/>
          </a:xfrm>
        </p:spPr>
        <p:txBody>
          <a:bodyPr/>
          <a:lstStyle>
            <a:lvl1pPr algn="l">
              <a:defRPr sz="28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1425" y="433880"/>
            <a:ext cx="6722985" cy="763525"/>
          </a:xfrm>
        </p:spPr>
        <p:txBody>
          <a:bodyPr>
            <a:normAutofit/>
          </a:bodyPr>
          <a:lstStyle>
            <a:lvl1pPr algn="l">
              <a:defRPr sz="3600">
                <a:solidFill>
                  <a:schemeClr val="accent1">
                    <a:lumMod val="75000"/>
                  </a:schemeClr>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2281426" y="1238226"/>
            <a:ext cx="6722986" cy="3576168"/>
          </a:xfrm>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7/16/2023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7/16/2023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7/16/2023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552" y="387623"/>
            <a:ext cx="8076896" cy="789602"/>
          </a:xfrm>
        </p:spPr>
        <p:txBody>
          <a:bodyPr>
            <a:normAutofit/>
          </a:bodyPr>
          <a:lstStyle>
            <a:lvl1pPr algn="r">
              <a:defRPr sz="3600" baseline="0">
                <a:solidFill>
                  <a:schemeClr val="accent1">
                    <a:lumMod val="75000"/>
                  </a:schemeClr>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36879" y="1808224"/>
            <a:ext cx="4040188" cy="479822"/>
          </a:xfrm>
        </p:spPr>
        <p:txBody>
          <a:bodyPr anchor="b"/>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36879" y="2280621"/>
            <a:ext cx="4040188" cy="2276294"/>
          </a:xfrm>
        </p:spPr>
        <p:txBody>
          <a:bodyPr/>
          <a:lstStyle>
            <a:lvl1pPr algn="ctr">
              <a:defRPr sz="2400">
                <a:solidFill>
                  <a:schemeClr val="bg1"/>
                </a:solidFill>
              </a:defRPr>
            </a:lvl1pPr>
            <a:lvl2pPr algn="ctr">
              <a:defRPr sz="2000">
                <a:solidFill>
                  <a:schemeClr val="bg1"/>
                </a:solidFill>
              </a:defRPr>
            </a:lvl2pPr>
            <a:lvl3pPr algn="ctr">
              <a:defRPr sz="1800">
                <a:solidFill>
                  <a:schemeClr val="bg1"/>
                </a:solidFill>
              </a:defRPr>
            </a:lvl3pPr>
            <a:lvl4pPr algn="ctr">
              <a:defRPr sz="1600">
                <a:solidFill>
                  <a:schemeClr val="bg1"/>
                </a:solidFill>
              </a:defRPr>
            </a:lvl4pPr>
            <a:lvl5pPr algn="ctr">
              <a:defRPr sz="1600">
                <a:solidFill>
                  <a:schemeClr val="bg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72000" y="1808224"/>
            <a:ext cx="4041775" cy="479822"/>
          </a:xfrm>
        </p:spPr>
        <p:txBody>
          <a:bodyPr anchor="b"/>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2000" y="2280621"/>
            <a:ext cx="4041775" cy="2276294"/>
          </a:xfrm>
        </p:spPr>
        <p:txBody>
          <a:bodyPr/>
          <a:lstStyle>
            <a:lvl1pPr algn="ctr">
              <a:defRPr sz="2400">
                <a:solidFill>
                  <a:schemeClr val="bg1"/>
                </a:solidFill>
              </a:defRPr>
            </a:lvl1pPr>
            <a:lvl2pPr algn="ctr">
              <a:defRPr sz="2000">
                <a:solidFill>
                  <a:schemeClr val="bg1"/>
                </a:solidFill>
              </a:defRPr>
            </a:lvl2pPr>
            <a:lvl3pPr algn="ctr">
              <a:defRPr sz="1800">
                <a:solidFill>
                  <a:schemeClr val="bg1"/>
                </a:solidFill>
              </a:defRPr>
            </a:lvl3pPr>
            <a:lvl4pPr algn="ctr">
              <a:defRPr sz="1600">
                <a:solidFill>
                  <a:schemeClr val="bg1"/>
                </a:solidFill>
              </a:defRPr>
            </a:lvl4pPr>
            <a:lvl5pPr algn="ctr">
              <a:defRPr sz="1600">
                <a:solidFill>
                  <a:schemeClr val="bg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7/16/2023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7/16/2023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7/16/2023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7/16/2023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7/16/2023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 xmlns:a16="http://schemas.microsoft.com/office/drawing/2014/main"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ver slide layout">
    <p:spTree>
      <p:nvGrpSpPr>
        <p:cNvPr id="1" name=""/>
        <p:cNvGrpSpPr/>
        <p:nvPr/>
      </p:nvGrpSpPr>
      <p:grpSpPr>
        <a:xfrm>
          <a:off x="0" y="0"/>
          <a:ext cx="0" cy="0"/>
          <a:chOff x="0" y="0"/>
          <a:chExt cx="0" cy="0"/>
        </a:xfrm>
      </p:grpSpPr>
      <p:sp>
        <p:nvSpPr>
          <p:cNvPr id="221" name="Arc 220">
            <a:extLst>
              <a:ext uri="{FF2B5EF4-FFF2-40B4-BE49-F238E27FC236}">
                <a16:creationId xmlns="" xmlns:a16="http://schemas.microsoft.com/office/drawing/2014/main" id="{32E2B889-41FC-4724-93F6-48A4DEF90230}"/>
              </a:ext>
            </a:extLst>
          </p:cNvPr>
          <p:cNvSpPr/>
          <p:nvPr userDrawn="1"/>
        </p:nvSpPr>
        <p:spPr>
          <a:xfrm>
            <a:off x="6226343" y="-649705"/>
            <a:ext cx="3050005" cy="3050005"/>
          </a:xfrm>
          <a:prstGeom prst="arc">
            <a:avLst>
              <a:gd name="adj1" fmla="val 1409913"/>
              <a:gd name="adj2" fmla="val 12880072"/>
            </a:avLst>
          </a:prstGeom>
          <a:ln w="19050">
            <a:solidFill>
              <a:schemeClr val="bg1">
                <a:alpha val="12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1115856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Style slide layout">
    <p:spTree>
      <p:nvGrpSpPr>
        <p:cNvPr id="1" name=""/>
        <p:cNvGrpSpPr/>
        <p:nvPr/>
      </p:nvGrpSpPr>
      <p:grpSpPr>
        <a:xfrm>
          <a:off x="0" y="0"/>
          <a:ext cx="0" cy="0"/>
          <a:chOff x="0" y="0"/>
          <a:chExt cx="0" cy="0"/>
        </a:xfrm>
      </p:grpSpPr>
      <p:sp>
        <p:nvSpPr>
          <p:cNvPr id="3" name="Arc 2">
            <a:extLst>
              <a:ext uri="{FF2B5EF4-FFF2-40B4-BE49-F238E27FC236}">
                <a16:creationId xmlns="" xmlns:a16="http://schemas.microsoft.com/office/drawing/2014/main" id="{A0175121-4C90-40A9-B147-E4149E5190AE}"/>
              </a:ext>
            </a:extLst>
          </p:cNvPr>
          <p:cNvSpPr/>
          <p:nvPr userDrawn="1"/>
        </p:nvSpPr>
        <p:spPr>
          <a:xfrm>
            <a:off x="6226343" y="-649705"/>
            <a:ext cx="3050005" cy="3050005"/>
          </a:xfrm>
          <a:prstGeom prst="arc">
            <a:avLst>
              <a:gd name="adj1" fmla="val 1409913"/>
              <a:gd name="adj2" fmla="val 12880072"/>
            </a:avLst>
          </a:prstGeom>
          <a:ln w="19050">
            <a:solidFill>
              <a:schemeClr val="bg1">
                <a:alpha val="12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838743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7/16/2023</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 xmlns:a16="http://schemas.microsoft.com/office/drawing/2014/main"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gymglish.com/en/gymglish/english-grammar/must-vs-have-to"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s://www.perfect-english-grammar.com/could-have-should-have-would-have.html" TargetMode="External"/><Relationship Id="rId4" Type="http://schemas.openxmlformats.org/officeDocument/2006/relationships/hyperlink" Target="https://www.perfect-english-grammar.com/modal-verb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 xmlns:a16="http://schemas.microsoft.com/office/drawing/2014/main" id="{C221F751-3C5B-4561-AD14-8637C5B66736}"/>
              </a:ext>
            </a:extLst>
          </p:cNvPr>
          <p:cNvSpPr txBox="1"/>
          <p:nvPr/>
        </p:nvSpPr>
        <p:spPr>
          <a:xfrm>
            <a:off x="2843809" y="1754256"/>
            <a:ext cx="4207933" cy="923330"/>
          </a:xfrm>
          <a:prstGeom prst="rect">
            <a:avLst/>
          </a:prstGeom>
          <a:noFill/>
        </p:spPr>
        <p:txBody>
          <a:bodyPr wrap="square" rtlCol="0" anchor="ctr">
            <a:spAutoFit/>
          </a:bodyPr>
          <a:lstStyle/>
          <a:p>
            <a:r>
              <a:rPr lang="en-GB" altLang="ko-KR" sz="5400" dirty="0" smtClean="0">
                <a:solidFill>
                  <a:schemeClr val="bg1"/>
                </a:solidFill>
                <a:cs typeface="Arial" pitchFamily="34" charset="0"/>
              </a:rPr>
              <a:t>Modals</a:t>
            </a:r>
            <a:endParaRPr lang="en-GB" altLang="ko-KR" sz="5400" dirty="0">
              <a:solidFill>
                <a:schemeClr val="bg1"/>
              </a:solidFill>
              <a:cs typeface="Arial" pitchFamily="34" charset="0"/>
            </a:endParaRPr>
          </a:p>
        </p:txBody>
      </p:sp>
    </p:spTree>
    <p:extLst>
      <p:ext uri="{BB962C8B-B14F-4D97-AF65-F5344CB8AC3E}">
        <p14:creationId xmlns:p14="http://schemas.microsoft.com/office/powerpoint/2010/main" val="24616312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 xmlns:a16="http://schemas.microsoft.com/office/drawing/2014/main" id="{A98FBEF2-C195-4497-9F68-862ABDB9360B}"/>
              </a:ext>
            </a:extLst>
          </p:cNvPr>
          <p:cNvSpPr txBox="1"/>
          <p:nvPr/>
        </p:nvSpPr>
        <p:spPr>
          <a:xfrm>
            <a:off x="518746" y="1502815"/>
            <a:ext cx="7645034" cy="3170099"/>
          </a:xfrm>
          <a:prstGeom prst="rect">
            <a:avLst/>
          </a:prstGeom>
          <a:noFill/>
        </p:spPr>
        <p:txBody>
          <a:bodyPr wrap="square" rtlCol="0">
            <a:spAutoFit/>
          </a:bodyPr>
          <a:lstStyle/>
          <a:p>
            <a:pPr algn="just"/>
            <a:r>
              <a:rPr lang="en-GB" altLang="ko-KR" sz="2000" dirty="0">
                <a:solidFill>
                  <a:schemeClr val="bg1"/>
                </a:solidFill>
              </a:rPr>
              <a:t>A Modal verb is a type of verb that is used to indicate modality – that is: likelihood, ability, permission, request, capacity, suggestions, order, obligation, or advice. Modal verbs always accompany the base (infinitive) form of another verb having semantic </a:t>
            </a:r>
            <a:r>
              <a:rPr lang="en-GB" altLang="ko-KR" sz="2000" dirty="0" smtClean="0">
                <a:solidFill>
                  <a:schemeClr val="bg1"/>
                </a:solidFill>
              </a:rPr>
              <a:t>content.</a:t>
            </a:r>
            <a:endParaRPr lang="tr-TR" altLang="ko-KR" sz="2000" dirty="0" smtClean="0">
              <a:solidFill>
                <a:schemeClr val="bg1"/>
              </a:solidFill>
            </a:endParaRPr>
          </a:p>
          <a:p>
            <a:pPr algn="just"/>
            <a:endParaRPr lang="tr-TR" altLang="ko-KR" sz="2000" dirty="0">
              <a:solidFill>
                <a:schemeClr val="bg1"/>
              </a:solidFill>
            </a:endParaRPr>
          </a:p>
          <a:p>
            <a:pPr algn="just"/>
            <a:r>
              <a:rPr lang="en-GB" altLang="ko-KR" sz="2000" dirty="0" smtClean="0">
                <a:solidFill>
                  <a:schemeClr val="bg1"/>
                </a:solidFill>
              </a:rPr>
              <a:t>In </a:t>
            </a:r>
            <a:r>
              <a:rPr lang="en-GB" altLang="ko-KR" sz="2000" dirty="0">
                <a:solidFill>
                  <a:schemeClr val="bg1"/>
                </a:solidFill>
              </a:rPr>
              <a:t>English, the modal verbs commonly used are can, could, may, might, must, will, would, shall, should, ought to, had better, have to and sometimes need or dare. In English and other Germanic languages, modal verbs are often distinguished as a class based on certain grammatical properties.</a:t>
            </a:r>
            <a:endParaRPr lang="en-GB" altLang="ko-KR" sz="2000" dirty="0">
              <a:solidFill>
                <a:schemeClr val="bg1"/>
              </a:solidFill>
              <a:cs typeface="Arial" pitchFamily="34" charset="0"/>
            </a:endParaRPr>
          </a:p>
        </p:txBody>
      </p:sp>
    </p:spTree>
    <p:extLst>
      <p:ext uri="{BB962C8B-B14F-4D97-AF65-F5344CB8AC3E}">
        <p14:creationId xmlns:p14="http://schemas.microsoft.com/office/powerpoint/2010/main" val="3316515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 xmlns:a16="http://schemas.microsoft.com/office/drawing/2014/main" id="{A98FBEF2-C195-4497-9F68-862ABDB9360B}"/>
              </a:ext>
            </a:extLst>
          </p:cNvPr>
          <p:cNvSpPr txBox="1"/>
          <p:nvPr/>
        </p:nvSpPr>
        <p:spPr>
          <a:xfrm>
            <a:off x="518746" y="1502815"/>
            <a:ext cx="7645034" cy="1631216"/>
          </a:xfrm>
          <a:prstGeom prst="rect">
            <a:avLst/>
          </a:prstGeom>
          <a:noFill/>
        </p:spPr>
        <p:txBody>
          <a:bodyPr wrap="square" rtlCol="0">
            <a:spAutoFit/>
          </a:bodyPr>
          <a:lstStyle/>
          <a:p>
            <a:pPr algn="just"/>
            <a:r>
              <a:rPr lang="en-GB" altLang="ko-KR" sz="2000" dirty="0">
                <a:solidFill>
                  <a:schemeClr val="bg1"/>
                </a:solidFill>
              </a:rPr>
              <a:t>A modal auxiliary verb gives information about the function of the main verb that it governs. Modals have a wide variety of communicative functions, but these functions can generally be related to a scale ranging from possibility ("may") to necessity ("must"), in terms of one of the following types of modality:</a:t>
            </a:r>
          </a:p>
        </p:txBody>
      </p:sp>
    </p:spTree>
    <p:extLst>
      <p:ext uri="{BB962C8B-B14F-4D97-AF65-F5344CB8AC3E}">
        <p14:creationId xmlns:p14="http://schemas.microsoft.com/office/powerpoint/2010/main" val="112315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 xmlns:a16="http://schemas.microsoft.com/office/drawing/2014/main" id="{A98FBEF2-C195-4497-9F68-862ABDB9360B}"/>
              </a:ext>
            </a:extLst>
          </p:cNvPr>
          <p:cNvSpPr txBox="1"/>
          <p:nvPr/>
        </p:nvSpPr>
        <p:spPr>
          <a:xfrm>
            <a:off x="331150" y="1655520"/>
            <a:ext cx="8481699" cy="3170099"/>
          </a:xfrm>
          <a:prstGeom prst="rect">
            <a:avLst/>
          </a:prstGeom>
          <a:noFill/>
        </p:spPr>
        <p:txBody>
          <a:bodyPr wrap="square" rtlCol="0">
            <a:spAutoFit/>
          </a:bodyPr>
          <a:lstStyle/>
          <a:p>
            <a:pPr algn="just"/>
            <a:endParaRPr lang="en-GB" altLang="ko-KR" sz="2000" dirty="0">
              <a:solidFill>
                <a:schemeClr val="bg1"/>
              </a:solidFill>
            </a:endParaRPr>
          </a:p>
          <a:p>
            <a:pPr algn="just"/>
            <a:r>
              <a:rPr lang="en-GB" altLang="ko-KR" sz="2000" b="1" dirty="0">
                <a:solidFill>
                  <a:schemeClr val="bg1"/>
                </a:solidFill>
              </a:rPr>
              <a:t>epistemic modality</a:t>
            </a:r>
            <a:r>
              <a:rPr lang="en-GB" altLang="ko-KR" sz="2000" dirty="0">
                <a:solidFill>
                  <a:schemeClr val="bg1"/>
                </a:solidFill>
              </a:rPr>
              <a:t>, concerned with the theoretical possibility of propositions being true or not true (including likelihood and certainty</a:t>
            </a:r>
            <a:r>
              <a:rPr lang="en-GB" altLang="ko-KR" sz="2000" dirty="0" smtClean="0">
                <a:solidFill>
                  <a:schemeClr val="bg1"/>
                </a:solidFill>
              </a:rPr>
              <a:t>)</a:t>
            </a:r>
            <a:endParaRPr lang="tr-TR" altLang="ko-KR" sz="2000" dirty="0" smtClean="0">
              <a:solidFill>
                <a:schemeClr val="bg1"/>
              </a:solidFill>
            </a:endParaRPr>
          </a:p>
          <a:p>
            <a:pPr algn="just"/>
            <a:endParaRPr lang="en-GB" altLang="ko-KR" sz="2000" dirty="0">
              <a:solidFill>
                <a:schemeClr val="bg1"/>
              </a:solidFill>
            </a:endParaRPr>
          </a:p>
          <a:p>
            <a:pPr algn="just"/>
            <a:r>
              <a:rPr lang="en-GB" altLang="ko-KR" sz="2000" b="1" dirty="0">
                <a:solidFill>
                  <a:schemeClr val="bg1"/>
                </a:solidFill>
              </a:rPr>
              <a:t>deontic modality</a:t>
            </a:r>
            <a:r>
              <a:rPr lang="en-GB" altLang="ko-KR" sz="2000" dirty="0">
                <a:solidFill>
                  <a:schemeClr val="bg1"/>
                </a:solidFill>
              </a:rPr>
              <a:t>, concerned with possibility and necessity in terms of freedom to act (including permission and duty</a:t>
            </a:r>
            <a:r>
              <a:rPr lang="en-GB" altLang="ko-KR" sz="2000" dirty="0" smtClean="0">
                <a:solidFill>
                  <a:schemeClr val="bg1"/>
                </a:solidFill>
              </a:rPr>
              <a:t>)</a:t>
            </a:r>
            <a:endParaRPr lang="tr-TR" altLang="ko-KR" sz="2000" dirty="0" smtClean="0">
              <a:solidFill>
                <a:schemeClr val="bg1"/>
              </a:solidFill>
            </a:endParaRPr>
          </a:p>
          <a:p>
            <a:pPr algn="just"/>
            <a:endParaRPr lang="en-GB" altLang="ko-KR" sz="2000" dirty="0">
              <a:solidFill>
                <a:schemeClr val="bg1"/>
              </a:solidFill>
            </a:endParaRPr>
          </a:p>
          <a:p>
            <a:pPr algn="just"/>
            <a:r>
              <a:rPr lang="en-GB" altLang="ko-KR" sz="2000" b="1" dirty="0">
                <a:solidFill>
                  <a:schemeClr val="bg1"/>
                </a:solidFill>
              </a:rPr>
              <a:t>dynamic modality</a:t>
            </a:r>
            <a:r>
              <a:rPr lang="en-GB" altLang="ko-KR" sz="2000" dirty="0" smtClean="0">
                <a:solidFill>
                  <a:schemeClr val="bg1"/>
                </a:solidFill>
              </a:rPr>
              <a:t>, </a:t>
            </a:r>
            <a:r>
              <a:rPr lang="en-GB" altLang="ko-KR" sz="2000" dirty="0">
                <a:solidFill>
                  <a:schemeClr val="bg1"/>
                </a:solidFill>
              </a:rPr>
              <a:t>which may be distinguished </a:t>
            </a:r>
            <a:r>
              <a:rPr lang="en-GB" altLang="ko-KR" sz="2000" dirty="0" smtClean="0">
                <a:solidFill>
                  <a:schemeClr val="bg1"/>
                </a:solidFill>
              </a:rPr>
              <a:t>from </a:t>
            </a:r>
            <a:r>
              <a:rPr lang="en-GB" altLang="ko-KR" sz="2000" dirty="0">
                <a:solidFill>
                  <a:schemeClr val="bg1"/>
                </a:solidFill>
              </a:rPr>
              <a:t>deontic modality in that, with dynamic modality, the conditioning factors are internal – the subject's own ability or willingness to </a:t>
            </a:r>
            <a:r>
              <a:rPr lang="en-GB" altLang="ko-KR" sz="2000" dirty="0" smtClean="0">
                <a:solidFill>
                  <a:schemeClr val="bg1"/>
                </a:solidFill>
              </a:rPr>
              <a:t>act</a:t>
            </a:r>
            <a:r>
              <a:rPr lang="tr-TR" altLang="ko-KR" sz="2000" dirty="0" smtClean="0"/>
              <a:t>.</a:t>
            </a:r>
            <a:endParaRPr lang="en-GB" altLang="ko-KR" sz="2000" dirty="0">
              <a:cs typeface="Arial" pitchFamily="34" charset="0"/>
            </a:endParaRPr>
          </a:p>
        </p:txBody>
      </p:sp>
    </p:spTree>
    <p:extLst>
      <p:ext uri="{BB962C8B-B14F-4D97-AF65-F5344CB8AC3E}">
        <p14:creationId xmlns:p14="http://schemas.microsoft.com/office/powerpoint/2010/main" val="2134244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 xmlns:a16="http://schemas.microsoft.com/office/drawing/2014/main" id="{A98FBEF2-C195-4497-9F68-862ABDB9360B}"/>
              </a:ext>
            </a:extLst>
          </p:cNvPr>
          <p:cNvSpPr txBox="1"/>
          <p:nvPr/>
        </p:nvSpPr>
        <p:spPr>
          <a:xfrm>
            <a:off x="601670" y="1502815"/>
            <a:ext cx="7645034" cy="3477875"/>
          </a:xfrm>
          <a:prstGeom prst="rect">
            <a:avLst/>
          </a:prstGeom>
          <a:noFill/>
        </p:spPr>
        <p:txBody>
          <a:bodyPr wrap="square" rtlCol="0">
            <a:spAutoFit/>
          </a:bodyPr>
          <a:lstStyle/>
          <a:p>
            <a:pPr algn="just"/>
            <a:r>
              <a:rPr lang="en-GB" altLang="ko-KR" sz="2000" dirty="0">
                <a:solidFill>
                  <a:schemeClr val="bg1"/>
                </a:solidFill>
              </a:rPr>
              <a:t>The following sentences illustrate epistemic and deontic uses of the English modal verb must:</a:t>
            </a:r>
          </a:p>
          <a:p>
            <a:pPr algn="just"/>
            <a:endParaRPr lang="en-GB" altLang="ko-KR" sz="2000" dirty="0">
              <a:solidFill>
                <a:schemeClr val="bg1"/>
              </a:solidFill>
            </a:endParaRPr>
          </a:p>
          <a:p>
            <a:pPr algn="just"/>
            <a:r>
              <a:rPr lang="en-GB" altLang="ko-KR" sz="2000" b="1" dirty="0">
                <a:solidFill>
                  <a:schemeClr val="bg1"/>
                </a:solidFill>
              </a:rPr>
              <a:t>epistemic</a:t>
            </a:r>
            <a:r>
              <a:rPr lang="en-GB" altLang="ko-KR" sz="2000" dirty="0">
                <a:solidFill>
                  <a:schemeClr val="bg1"/>
                </a:solidFill>
              </a:rPr>
              <a:t>: You must be starving. ("It is necessarily the case that you are starving</a:t>
            </a:r>
            <a:r>
              <a:rPr lang="en-GB" altLang="ko-KR" sz="2000" dirty="0" smtClean="0">
                <a:solidFill>
                  <a:schemeClr val="bg1"/>
                </a:solidFill>
              </a:rPr>
              <a:t>.")</a:t>
            </a:r>
            <a:endParaRPr lang="tr-TR" altLang="ko-KR" sz="2000" dirty="0" smtClean="0">
              <a:solidFill>
                <a:schemeClr val="bg1"/>
              </a:solidFill>
            </a:endParaRPr>
          </a:p>
          <a:p>
            <a:pPr algn="just"/>
            <a:endParaRPr lang="en-GB" altLang="ko-KR" sz="2000" dirty="0">
              <a:solidFill>
                <a:schemeClr val="bg1"/>
              </a:solidFill>
            </a:endParaRPr>
          </a:p>
          <a:p>
            <a:pPr algn="just"/>
            <a:r>
              <a:rPr lang="en-GB" altLang="ko-KR" sz="2000" b="1" dirty="0">
                <a:solidFill>
                  <a:schemeClr val="bg1"/>
                </a:solidFill>
              </a:rPr>
              <a:t>deontic: </a:t>
            </a:r>
            <a:r>
              <a:rPr lang="en-GB" altLang="ko-KR" sz="2000" dirty="0">
                <a:solidFill>
                  <a:schemeClr val="bg1"/>
                </a:solidFill>
              </a:rPr>
              <a:t>You must leave now. ("You are required to leave now.")</a:t>
            </a:r>
          </a:p>
          <a:p>
            <a:pPr algn="just"/>
            <a:r>
              <a:rPr lang="en-GB" altLang="ko-KR" sz="2000" dirty="0">
                <a:solidFill>
                  <a:schemeClr val="bg1"/>
                </a:solidFill>
              </a:rPr>
              <a:t>An ambiguous case is You must speak Spanish. The primary meaning would be the deontic meaning ("You are required to speak Spanish.") but this may be intended </a:t>
            </a:r>
            <a:r>
              <a:rPr lang="en-GB" altLang="ko-KR" sz="2000" dirty="0" err="1">
                <a:solidFill>
                  <a:schemeClr val="bg1"/>
                </a:solidFill>
              </a:rPr>
              <a:t>epistemically</a:t>
            </a:r>
            <a:r>
              <a:rPr lang="en-GB" altLang="ko-KR" sz="2000" dirty="0">
                <a:solidFill>
                  <a:schemeClr val="bg1"/>
                </a:solidFill>
              </a:rPr>
              <a:t> ("It is surely the case that you speak Spanish.")</a:t>
            </a:r>
            <a:endParaRPr lang="en-GB" altLang="ko-KR" sz="2000" dirty="0">
              <a:solidFill>
                <a:schemeClr val="bg1"/>
              </a:solidFill>
              <a:cs typeface="Arial" pitchFamily="34" charset="0"/>
            </a:endParaRPr>
          </a:p>
        </p:txBody>
      </p:sp>
    </p:spTree>
    <p:extLst>
      <p:ext uri="{BB962C8B-B14F-4D97-AF65-F5344CB8AC3E}">
        <p14:creationId xmlns:p14="http://schemas.microsoft.com/office/powerpoint/2010/main" val="653610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o 2"/>
          <p:cNvGraphicFramePr>
            <a:graphicFrameLocks noGrp="1"/>
          </p:cNvGraphicFramePr>
          <p:nvPr>
            <p:extLst>
              <p:ext uri="{D42A27DB-BD31-4B8C-83A1-F6EECF244321}">
                <p14:modId xmlns:p14="http://schemas.microsoft.com/office/powerpoint/2010/main" val="2857256787"/>
              </p:ext>
            </p:extLst>
          </p:nvPr>
        </p:nvGraphicFramePr>
        <p:xfrm>
          <a:off x="601668" y="1341632"/>
          <a:ext cx="7787956" cy="3801868"/>
        </p:xfrm>
        <a:graphic>
          <a:graphicData uri="http://schemas.openxmlformats.org/drawingml/2006/table">
            <a:tbl>
              <a:tblPr/>
              <a:tblGrid>
                <a:gridCol w="1445189"/>
                <a:gridCol w="2448789"/>
                <a:gridCol w="1946989"/>
                <a:gridCol w="1946989"/>
              </a:tblGrid>
              <a:tr h="406484">
                <a:tc>
                  <a:txBody>
                    <a:bodyPr/>
                    <a:lstStyle/>
                    <a:p>
                      <a:pPr algn="ctr"/>
                      <a:r>
                        <a:rPr lang="en-GB" sz="1200" noProof="0" dirty="0" smtClean="0">
                          <a:effectLst/>
                        </a:rPr>
                        <a:t>Modal auxiliary</a:t>
                      </a:r>
                      <a:endParaRPr lang="en-GB" sz="1200" noProof="0" dirty="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en-GB" sz="1200" noProof="0" smtClean="0">
                          <a:effectLst/>
                        </a:rPr>
                        <a:t>Epistemic sense</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en-GB" sz="1200" noProof="0" smtClean="0">
                          <a:effectLst/>
                        </a:rPr>
                        <a:t>Deontic sense</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en-GB" sz="1200" noProof="0" smtClean="0">
                          <a:effectLst/>
                        </a:rPr>
                        <a:t>Dynamic sense</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r>
              <a:tr h="336804">
                <a:tc>
                  <a:txBody>
                    <a:bodyPr/>
                    <a:lstStyle/>
                    <a:p>
                      <a:r>
                        <a:rPr lang="en-GB" sz="1200" noProof="0" smtClean="0">
                          <a:effectLst/>
                        </a:rPr>
                        <a:t>can</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noProof="0" smtClean="0">
                          <a:effectLst/>
                        </a:rPr>
                        <a:t>That </a:t>
                      </a:r>
                      <a:r>
                        <a:rPr lang="en-GB" sz="1200" b="1" noProof="0" smtClean="0">
                          <a:effectLst/>
                        </a:rPr>
                        <a:t>can</a:t>
                      </a:r>
                      <a:r>
                        <a:rPr lang="en-GB" sz="1200" noProof="0" smtClean="0">
                          <a:effectLst/>
                        </a:rPr>
                        <a:t> indeed hinder.</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noProof="0" smtClean="0">
                          <a:effectLst/>
                        </a:rPr>
                        <a:t>You </a:t>
                      </a:r>
                      <a:r>
                        <a:rPr lang="en-GB" sz="1200" b="1" noProof="0" smtClean="0">
                          <a:effectLst/>
                        </a:rPr>
                        <a:t>can</a:t>
                      </a:r>
                      <a:r>
                        <a:rPr lang="en-GB" sz="1200" noProof="0" smtClean="0">
                          <a:effectLst/>
                        </a:rPr>
                        <a:t> sing underwater.</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noProof="0" smtClean="0">
                          <a:effectLst/>
                        </a:rPr>
                        <a:t>She </a:t>
                      </a:r>
                      <a:r>
                        <a:rPr lang="en-GB" sz="1200" b="1" noProof="0" smtClean="0">
                          <a:effectLst/>
                        </a:rPr>
                        <a:t>can</a:t>
                      </a:r>
                      <a:r>
                        <a:rPr lang="en-GB" sz="1200" noProof="0" smtClean="0">
                          <a:effectLst/>
                        </a:rPr>
                        <a:t> really sing.</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481150">
                <a:tc>
                  <a:txBody>
                    <a:bodyPr/>
                    <a:lstStyle/>
                    <a:p>
                      <a:r>
                        <a:rPr lang="en-GB" sz="1200" noProof="0" smtClean="0">
                          <a:effectLst/>
                        </a:rPr>
                        <a:t>could</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noProof="0" smtClean="0">
                          <a:effectLst/>
                        </a:rPr>
                        <a:t>That </a:t>
                      </a:r>
                      <a:r>
                        <a:rPr lang="en-GB" sz="1200" b="1" noProof="0" smtClean="0">
                          <a:effectLst/>
                        </a:rPr>
                        <a:t>could</a:t>
                      </a:r>
                      <a:r>
                        <a:rPr lang="en-GB" sz="1200" noProof="0" smtClean="0">
                          <a:effectLst/>
                        </a:rPr>
                        <a:t> happen soon.</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noProof="0" smtClean="0">
                          <a:effectLst/>
                        </a:rPr>
                        <a:t>-</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noProof="0">
                          <a:effectLst/>
                        </a:rPr>
                        <a:t>He </a:t>
                      </a:r>
                      <a:r>
                        <a:rPr lang="en-GB" sz="1200" b="1" noProof="0">
                          <a:effectLst/>
                        </a:rPr>
                        <a:t>could</a:t>
                      </a:r>
                      <a:r>
                        <a:rPr lang="en-GB" sz="1200" noProof="0">
                          <a:effectLst/>
                        </a:rPr>
                        <a:t> swim when he was young.</a:t>
                      </a: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336804">
                <a:tc>
                  <a:txBody>
                    <a:bodyPr/>
                    <a:lstStyle/>
                    <a:p>
                      <a:r>
                        <a:rPr lang="en-GB" sz="1200" noProof="0" smtClean="0">
                          <a:effectLst/>
                        </a:rPr>
                        <a:t>may</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noProof="0">
                          <a:effectLst/>
                        </a:rPr>
                        <a:t>That </a:t>
                      </a:r>
                      <a:r>
                        <a:rPr lang="en-GB" sz="1200" b="1" noProof="0">
                          <a:effectLst/>
                        </a:rPr>
                        <a:t>may</a:t>
                      </a:r>
                      <a:r>
                        <a:rPr lang="en-GB" sz="1200" noProof="0">
                          <a:effectLst/>
                        </a:rPr>
                        <a:t> be a problem.</a:t>
                      </a: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b="1" noProof="0" smtClean="0">
                          <a:effectLst/>
                        </a:rPr>
                        <a:t>May</a:t>
                      </a:r>
                      <a:r>
                        <a:rPr lang="en-GB" sz="1200" noProof="0" smtClean="0">
                          <a:effectLst/>
                        </a:rPr>
                        <a:t> I stay?</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noProof="0" smtClean="0">
                          <a:effectLst/>
                        </a:rPr>
                        <a:t>-</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481150">
                <a:tc>
                  <a:txBody>
                    <a:bodyPr/>
                    <a:lstStyle/>
                    <a:p>
                      <a:r>
                        <a:rPr lang="en-GB" sz="1200" noProof="0" smtClean="0">
                          <a:effectLst/>
                        </a:rPr>
                        <a:t>might</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noProof="0" smtClean="0">
                          <a:effectLst/>
                        </a:rPr>
                        <a:t>The weather </a:t>
                      </a:r>
                      <a:r>
                        <a:rPr lang="en-GB" sz="1200" b="1" noProof="0" smtClean="0">
                          <a:effectLst/>
                        </a:rPr>
                        <a:t>might</a:t>
                      </a:r>
                      <a:r>
                        <a:rPr lang="en-GB" sz="1200" noProof="0" smtClean="0">
                          <a:effectLst/>
                        </a:rPr>
                        <a:t> improve.</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noProof="0" smtClean="0">
                          <a:effectLst/>
                        </a:rPr>
                        <a:t>-</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noProof="0" smtClean="0">
                          <a:effectLst/>
                        </a:rPr>
                        <a:t>-</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336804">
                <a:tc>
                  <a:txBody>
                    <a:bodyPr/>
                    <a:lstStyle/>
                    <a:p>
                      <a:r>
                        <a:rPr lang="en-GB" sz="1200" noProof="0" smtClean="0">
                          <a:effectLst/>
                        </a:rPr>
                        <a:t>must</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noProof="0" dirty="0">
                          <a:effectLst/>
                        </a:rPr>
                        <a:t>It </a:t>
                      </a:r>
                      <a:r>
                        <a:rPr lang="en-GB" sz="1200" b="1" noProof="0" dirty="0">
                          <a:effectLst/>
                        </a:rPr>
                        <a:t>must</a:t>
                      </a:r>
                      <a:r>
                        <a:rPr lang="en-GB" sz="1200" noProof="0" dirty="0">
                          <a:effectLst/>
                        </a:rPr>
                        <a:t> be </a:t>
                      </a:r>
                      <a:r>
                        <a:rPr lang="tr-TR" sz="1200" noProof="0" dirty="0" err="1" smtClean="0">
                          <a:effectLst/>
                        </a:rPr>
                        <a:t>very</a:t>
                      </a:r>
                      <a:r>
                        <a:rPr lang="tr-TR" sz="1200" noProof="0" dirty="0" smtClean="0">
                          <a:effectLst/>
                        </a:rPr>
                        <a:t> </a:t>
                      </a:r>
                      <a:r>
                        <a:rPr lang="en-GB" sz="1200" noProof="0" dirty="0" smtClean="0">
                          <a:effectLst/>
                        </a:rPr>
                        <a:t>hot </a:t>
                      </a:r>
                      <a:r>
                        <a:rPr lang="en-GB" sz="1200" noProof="0" dirty="0">
                          <a:effectLst/>
                        </a:rPr>
                        <a:t>outside.</a:t>
                      </a: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1200" noProof="0" dirty="0" err="1" smtClean="0">
                          <a:effectLst/>
                        </a:rPr>
                        <a:t>Wilfred</a:t>
                      </a:r>
                      <a:r>
                        <a:rPr lang="en-GB" sz="1200" noProof="0" dirty="0" smtClean="0">
                          <a:effectLst/>
                        </a:rPr>
                        <a:t> </a:t>
                      </a:r>
                      <a:r>
                        <a:rPr lang="en-GB" sz="1200" b="1" noProof="0" dirty="0" smtClean="0">
                          <a:effectLst/>
                        </a:rPr>
                        <a:t>must</a:t>
                      </a:r>
                      <a:r>
                        <a:rPr lang="en-GB" sz="1200" noProof="0" dirty="0" smtClean="0">
                          <a:effectLst/>
                        </a:rPr>
                        <a:t> go to school.</a:t>
                      </a:r>
                      <a:endParaRPr lang="en-GB" sz="1200" noProof="0" dirty="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noProof="0" smtClean="0">
                          <a:effectLst/>
                        </a:rPr>
                        <a:t>-</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336804">
                <a:tc>
                  <a:txBody>
                    <a:bodyPr/>
                    <a:lstStyle/>
                    <a:p>
                      <a:r>
                        <a:rPr lang="en-GB" sz="1200" noProof="0" smtClean="0">
                          <a:effectLst/>
                        </a:rPr>
                        <a:t>shall</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noProof="0" smtClean="0">
                          <a:effectLst/>
                        </a:rPr>
                        <a:t>-</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noProof="0" smtClean="0">
                          <a:effectLst/>
                        </a:rPr>
                        <a:t>You </a:t>
                      </a:r>
                      <a:r>
                        <a:rPr lang="en-GB" sz="1200" b="1" noProof="0" smtClean="0">
                          <a:effectLst/>
                        </a:rPr>
                        <a:t>shall</a:t>
                      </a:r>
                      <a:r>
                        <a:rPr lang="en-GB" sz="1200" noProof="0" smtClean="0">
                          <a:effectLst/>
                        </a:rPr>
                        <a:t> not pass.</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noProof="0" smtClean="0">
                          <a:effectLst/>
                        </a:rPr>
                        <a:t>-</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336804">
                <a:tc>
                  <a:txBody>
                    <a:bodyPr/>
                    <a:lstStyle/>
                    <a:p>
                      <a:r>
                        <a:rPr lang="en-GB" sz="1200" noProof="0" smtClean="0">
                          <a:effectLst/>
                        </a:rPr>
                        <a:t>should</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noProof="0" smtClean="0">
                          <a:effectLst/>
                        </a:rPr>
                        <a:t>That </a:t>
                      </a:r>
                      <a:r>
                        <a:rPr lang="en-GB" sz="1200" b="1" noProof="0" smtClean="0">
                          <a:effectLst/>
                        </a:rPr>
                        <a:t>should</a:t>
                      </a:r>
                      <a:r>
                        <a:rPr lang="en-GB" sz="1200" noProof="0" smtClean="0">
                          <a:effectLst/>
                        </a:rPr>
                        <a:t> be surprising.</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noProof="0" smtClean="0">
                          <a:effectLst/>
                        </a:rPr>
                        <a:t>You </a:t>
                      </a:r>
                      <a:r>
                        <a:rPr lang="en-GB" sz="1200" b="1" noProof="0" smtClean="0">
                          <a:effectLst/>
                        </a:rPr>
                        <a:t>should</a:t>
                      </a:r>
                      <a:r>
                        <a:rPr lang="en-GB" sz="1200" noProof="0" smtClean="0">
                          <a:effectLst/>
                        </a:rPr>
                        <a:t> stop that.</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noProof="0" smtClean="0">
                          <a:effectLst/>
                        </a:rPr>
                        <a:t>-</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336804">
                <a:tc>
                  <a:txBody>
                    <a:bodyPr/>
                    <a:lstStyle/>
                    <a:p>
                      <a:r>
                        <a:rPr lang="en-GB" sz="1200" noProof="0" smtClean="0">
                          <a:effectLst/>
                        </a:rPr>
                        <a:t>will</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noProof="0">
                          <a:effectLst/>
                        </a:rPr>
                        <a:t>She </a:t>
                      </a:r>
                      <a:r>
                        <a:rPr lang="en-GB" sz="1200" b="1" noProof="0">
                          <a:effectLst/>
                        </a:rPr>
                        <a:t>will</a:t>
                      </a:r>
                      <a:r>
                        <a:rPr lang="en-GB" sz="1200" noProof="0">
                          <a:effectLst/>
                        </a:rPr>
                        <a:t> try to lie.</a:t>
                      </a: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noProof="0">
                          <a:effectLst/>
                        </a:rPr>
                        <a:t>I </a:t>
                      </a:r>
                      <a:r>
                        <a:rPr lang="en-GB" sz="1200" b="1" noProof="0">
                          <a:effectLst/>
                        </a:rPr>
                        <a:t>will</a:t>
                      </a:r>
                      <a:r>
                        <a:rPr lang="en-GB" sz="1200" noProof="0">
                          <a:effectLst/>
                        </a:rPr>
                        <a:t> meet you later.</a:t>
                      </a: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noProof="0" smtClean="0">
                          <a:effectLst/>
                        </a:rPr>
                        <a:t>-</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336804">
                <a:tc>
                  <a:txBody>
                    <a:bodyPr/>
                    <a:lstStyle/>
                    <a:p>
                      <a:r>
                        <a:rPr lang="en-GB" sz="1200" noProof="0" smtClean="0">
                          <a:effectLst/>
                        </a:rPr>
                        <a:t>would</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noProof="0" smtClean="0">
                          <a:effectLst/>
                        </a:rPr>
                        <a:t>Nothing </a:t>
                      </a:r>
                      <a:r>
                        <a:rPr lang="en-GB" sz="1200" b="1" noProof="0" smtClean="0">
                          <a:effectLst/>
                        </a:rPr>
                        <a:t>would</a:t>
                      </a:r>
                      <a:r>
                        <a:rPr lang="en-GB" sz="1200" noProof="0" smtClean="0">
                          <a:effectLst/>
                        </a:rPr>
                        <a:t> accomplish that.</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noProof="0" smtClean="0">
                          <a:effectLst/>
                        </a:rPr>
                        <a:t>-</a:t>
                      </a:r>
                      <a:endParaRPr lang="en-GB" sz="1200" noProof="0">
                        <a:effectLst/>
                      </a:endParaRP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sz="1200" noProof="0" dirty="0">
                          <a:effectLst/>
                        </a:rPr>
                        <a:t>We </a:t>
                      </a:r>
                      <a:r>
                        <a:rPr lang="en-GB" sz="1200" b="1" noProof="0" dirty="0">
                          <a:effectLst/>
                        </a:rPr>
                        <a:t>would</a:t>
                      </a:r>
                      <a:r>
                        <a:rPr lang="en-GB" sz="1200" noProof="0" dirty="0">
                          <a:effectLst/>
                        </a:rPr>
                        <a:t> eat out on Sundays.</a:t>
                      </a:r>
                    </a:p>
                  </a:txBody>
                  <a:tcPr marL="61999" marR="61999" marT="23250" marB="2325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bl>
          </a:graphicData>
        </a:graphic>
      </p:graphicFrame>
    </p:spTree>
    <p:extLst>
      <p:ext uri="{BB962C8B-B14F-4D97-AF65-F5344CB8AC3E}">
        <p14:creationId xmlns:p14="http://schemas.microsoft.com/office/powerpoint/2010/main" val="3655689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48965" y="891995"/>
            <a:ext cx="8151019" cy="3751332"/>
          </a:xfrm>
        </p:spPr>
        <p:txBody>
          <a:bodyPr>
            <a:normAutofit fontScale="85000" lnSpcReduction="20000"/>
          </a:bodyPr>
          <a:lstStyle/>
          <a:p>
            <a:pPr algn="ctr" eaLnBrk="1" hangingPunct="1">
              <a:buFontTx/>
              <a:buNone/>
            </a:pPr>
            <a:r>
              <a:rPr lang="tr-TR" b="1" dirty="0" smtClean="0">
                <a:solidFill>
                  <a:schemeClr val="accent2"/>
                </a:solidFill>
                <a:latin typeface="Calibri" pitchFamily="34" charset="0"/>
              </a:rPr>
              <a:t>                </a:t>
            </a:r>
            <a:r>
              <a:rPr lang="hr-HR" b="1" dirty="0" smtClean="0">
                <a:solidFill>
                  <a:schemeClr val="accent2"/>
                </a:solidFill>
                <a:latin typeface="Calibri" pitchFamily="34" charset="0"/>
              </a:rPr>
              <a:t>LIST OF MODAL VERBS</a:t>
            </a:r>
          </a:p>
          <a:p>
            <a:pPr lvl="1" eaLnBrk="1" hangingPunct="1">
              <a:buFont typeface="Arial" pitchFamily="34" charset="0"/>
              <a:buChar char="•"/>
            </a:pPr>
            <a:r>
              <a:rPr lang="en-GB" sz="2400" dirty="0" smtClean="0">
                <a:latin typeface="Calibri" pitchFamily="34" charset="0"/>
              </a:rPr>
              <a:t>Can</a:t>
            </a:r>
          </a:p>
          <a:p>
            <a:pPr lvl="1" eaLnBrk="1" hangingPunct="1">
              <a:buFont typeface="Arial" pitchFamily="34" charset="0"/>
              <a:buChar char="•"/>
            </a:pPr>
            <a:r>
              <a:rPr lang="en-GB" sz="2400" dirty="0" smtClean="0">
                <a:latin typeface="Calibri" pitchFamily="34" charset="0"/>
              </a:rPr>
              <a:t>Could</a:t>
            </a:r>
          </a:p>
          <a:p>
            <a:pPr lvl="1" eaLnBrk="1" hangingPunct="1">
              <a:buFont typeface="Arial" pitchFamily="34" charset="0"/>
              <a:buChar char="•"/>
            </a:pPr>
            <a:r>
              <a:rPr lang="en-GB" sz="2400" dirty="0" smtClean="0">
                <a:latin typeface="Calibri" pitchFamily="34" charset="0"/>
              </a:rPr>
              <a:t>May</a:t>
            </a:r>
          </a:p>
          <a:p>
            <a:pPr lvl="1" eaLnBrk="1" hangingPunct="1">
              <a:buFont typeface="Arial" pitchFamily="34" charset="0"/>
              <a:buChar char="•"/>
            </a:pPr>
            <a:r>
              <a:rPr lang="en-GB" sz="2400" dirty="0" smtClean="0">
                <a:latin typeface="Calibri" pitchFamily="34" charset="0"/>
              </a:rPr>
              <a:t>Might</a:t>
            </a:r>
          </a:p>
          <a:p>
            <a:pPr lvl="1" eaLnBrk="1" hangingPunct="1">
              <a:buFont typeface="Arial" pitchFamily="34" charset="0"/>
              <a:buChar char="•"/>
            </a:pPr>
            <a:r>
              <a:rPr lang="en-GB" sz="2400" dirty="0" smtClean="0">
                <a:latin typeface="Calibri" pitchFamily="34" charset="0"/>
              </a:rPr>
              <a:t>Must</a:t>
            </a:r>
            <a:endParaRPr lang="tr-TR" sz="2400" dirty="0" smtClean="0">
              <a:latin typeface="Calibri" pitchFamily="34" charset="0"/>
            </a:endParaRPr>
          </a:p>
          <a:p>
            <a:pPr lvl="1" eaLnBrk="1" hangingPunct="1">
              <a:buFont typeface="Arial" pitchFamily="34" charset="0"/>
              <a:buChar char="•"/>
            </a:pPr>
            <a:r>
              <a:rPr lang="tr-TR" sz="2400" dirty="0" smtClean="0">
                <a:latin typeface="Calibri" pitchFamily="34" charset="0"/>
              </a:rPr>
              <a:t>Have </a:t>
            </a:r>
            <a:r>
              <a:rPr lang="tr-TR" sz="2400" dirty="0" err="1" smtClean="0">
                <a:latin typeface="Calibri" pitchFamily="34" charset="0"/>
              </a:rPr>
              <a:t>to</a:t>
            </a:r>
            <a:endParaRPr lang="en-GB" sz="2400" dirty="0" smtClean="0">
              <a:latin typeface="Calibri" pitchFamily="34" charset="0"/>
            </a:endParaRPr>
          </a:p>
          <a:p>
            <a:pPr lvl="1" eaLnBrk="1" hangingPunct="1">
              <a:buFont typeface="Arial" pitchFamily="34" charset="0"/>
              <a:buChar char="•"/>
            </a:pPr>
            <a:r>
              <a:rPr lang="en-GB" sz="2400" dirty="0" smtClean="0">
                <a:latin typeface="Calibri" pitchFamily="34" charset="0"/>
              </a:rPr>
              <a:t>Shall</a:t>
            </a:r>
          </a:p>
          <a:p>
            <a:pPr lvl="1" eaLnBrk="1" hangingPunct="1">
              <a:buFont typeface="Arial" pitchFamily="34" charset="0"/>
              <a:buChar char="•"/>
            </a:pPr>
            <a:r>
              <a:rPr lang="en-GB" sz="2400" dirty="0" smtClean="0">
                <a:latin typeface="Calibri" pitchFamily="34" charset="0"/>
              </a:rPr>
              <a:t>Should</a:t>
            </a:r>
          </a:p>
          <a:p>
            <a:pPr lvl="1" eaLnBrk="1" hangingPunct="1">
              <a:buFont typeface="Arial" pitchFamily="34" charset="0"/>
              <a:buChar char="•"/>
            </a:pPr>
            <a:r>
              <a:rPr lang="en-GB" sz="2400" dirty="0" smtClean="0">
                <a:latin typeface="Calibri" pitchFamily="34" charset="0"/>
              </a:rPr>
              <a:t>Will</a:t>
            </a:r>
          </a:p>
          <a:p>
            <a:pPr lvl="1" eaLnBrk="1" hangingPunct="1">
              <a:buFont typeface="Arial" pitchFamily="34" charset="0"/>
              <a:buChar char="•"/>
            </a:pPr>
            <a:r>
              <a:rPr lang="en-GB" sz="2400" dirty="0" smtClean="0">
                <a:latin typeface="Calibri" pitchFamily="34" charset="0"/>
              </a:rPr>
              <a:t>Would</a:t>
            </a:r>
            <a:endParaRPr lang="hr-HR" sz="2400" dirty="0" smtClean="0">
              <a:latin typeface="Calibri" pitchFamily="34" charset="0"/>
            </a:endParaRPr>
          </a:p>
          <a:p>
            <a:pPr lvl="1" eaLnBrk="1" hangingPunct="1">
              <a:buFont typeface="Arial" pitchFamily="34" charset="0"/>
              <a:buChar char="•"/>
            </a:pPr>
            <a:r>
              <a:rPr lang="hr-HR" sz="2400" dirty="0" smtClean="0">
                <a:latin typeface="Calibri" pitchFamily="34" charset="0"/>
              </a:rPr>
              <a:t>Ought to</a:t>
            </a:r>
            <a:endParaRPr lang="en-GB" sz="2400" dirty="0" smtClean="0">
              <a:latin typeface="Calibri" pitchFamily="34" charset="0"/>
            </a:endParaRPr>
          </a:p>
          <a:p>
            <a:pPr lvl="1" eaLnBrk="1" hangingPunct="1">
              <a:buFont typeface="Arial" pitchFamily="34" charset="0"/>
              <a:buChar char="•"/>
            </a:pPr>
            <a:endParaRPr lang="es-ES" sz="2400" dirty="0" smtClean="0">
              <a:latin typeface="Calibri" pitchFamily="34" charset="0"/>
            </a:endParaRPr>
          </a:p>
        </p:txBody>
      </p:sp>
      <p:sp>
        <p:nvSpPr>
          <p:cNvPr id="5" name="4 CuadroTexto"/>
          <p:cNvSpPr txBox="1"/>
          <p:nvPr/>
        </p:nvSpPr>
        <p:spPr>
          <a:xfrm>
            <a:off x="3986213" y="3352086"/>
            <a:ext cx="4214812" cy="923330"/>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p>
            <a:pPr algn="ctr" fontAlgn="auto">
              <a:spcBef>
                <a:spcPts val="0"/>
              </a:spcBef>
              <a:spcAft>
                <a:spcPts val="0"/>
              </a:spcAft>
              <a:defRPr/>
            </a:pPr>
            <a:r>
              <a:rPr lang="en-GB" b="1" dirty="0">
                <a:solidFill>
                  <a:schemeClr val="tx1">
                    <a:lumMod val="90000"/>
                    <a:lumOff val="10000"/>
                  </a:schemeClr>
                </a:solidFill>
                <a:latin typeface="Calibri" pitchFamily="34" charset="0"/>
              </a:rPr>
              <a:t>Modal verbs </a:t>
            </a:r>
            <a:r>
              <a:rPr lang="en-GB" dirty="0">
                <a:latin typeface="Calibri" pitchFamily="34" charset="0"/>
              </a:rPr>
              <a:t>are sometimes referred to as </a:t>
            </a:r>
            <a:endParaRPr lang="en-GB" dirty="0">
              <a:solidFill>
                <a:schemeClr val="tx1">
                  <a:lumMod val="90000"/>
                  <a:lumOff val="10000"/>
                </a:schemeClr>
              </a:solidFill>
              <a:latin typeface="Calibri" pitchFamily="34" charset="0"/>
            </a:endParaRPr>
          </a:p>
          <a:p>
            <a:pPr algn="ctr" fontAlgn="auto">
              <a:spcBef>
                <a:spcPts val="0"/>
              </a:spcBef>
              <a:spcAft>
                <a:spcPts val="0"/>
              </a:spcAft>
              <a:defRPr/>
            </a:pPr>
            <a:r>
              <a:rPr lang="tr-TR" b="1" dirty="0">
                <a:solidFill>
                  <a:schemeClr val="tx1">
                    <a:lumMod val="90000"/>
                    <a:lumOff val="10000"/>
                  </a:schemeClr>
                </a:solidFill>
                <a:latin typeface="Calibri" pitchFamily="34" charset="0"/>
              </a:rPr>
              <a:t>m</a:t>
            </a:r>
            <a:r>
              <a:rPr lang="en-GB" b="1" dirty="0" err="1" smtClean="0">
                <a:solidFill>
                  <a:schemeClr val="tx1">
                    <a:lumMod val="90000"/>
                    <a:lumOff val="10000"/>
                  </a:schemeClr>
                </a:solidFill>
                <a:latin typeface="Calibri" pitchFamily="34" charset="0"/>
              </a:rPr>
              <a:t>odal</a:t>
            </a:r>
            <a:r>
              <a:rPr lang="en-GB" dirty="0" smtClean="0">
                <a:solidFill>
                  <a:schemeClr val="tx1">
                    <a:lumMod val="90000"/>
                    <a:lumOff val="10000"/>
                  </a:schemeClr>
                </a:solidFill>
                <a:latin typeface="Calibri" pitchFamily="34" charset="0"/>
              </a:rPr>
              <a:t> </a:t>
            </a:r>
            <a:r>
              <a:rPr lang="tr-TR" dirty="0">
                <a:solidFill>
                  <a:schemeClr val="accent2"/>
                </a:solidFill>
                <a:latin typeface="Calibri" pitchFamily="34" charset="0"/>
              </a:rPr>
              <a:t>a</a:t>
            </a:r>
            <a:r>
              <a:rPr lang="en-GB" dirty="0" err="1" smtClean="0">
                <a:solidFill>
                  <a:schemeClr val="accent2"/>
                </a:solidFill>
                <a:latin typeface="Calibri" pitchFamily="34" charset="0"/>
              </a:rPr>
              <a:t>uxiliary</a:t>
            </a:r>
            <a:r>
              <a:rPr lang="en-GB" dirty="0" smtClean="0">
                <a:solidFill>
                  <a:schemeClr val="accent2"/>
                </a:solidFill>
                <a:latin typeface="Calibri" pitchFamily="34" charset="0"/>
              </a:rPr>
              <a:t> </a:t>
            </a:r>
            <a:r>
              <a:rPr lang="en-GB" b="1" dirty="0">
                <a:solidFill>
                  <a:schemeClr val="tx1">
                    <a:lumMod val="90000"/>
                    <a:lumOff val="10000"/>
                  </a:schemeClr>
                </a:solidFill>
                <a:latin typeface="Calibri" pitchFamily="34" charset="0"/>
              </a:rPr>
              <a:t>verbs</a:t>
            </a:r>
            <a:r>
              <a:rPr lang="en-GB" dirty="0">
                <a:latin typeface="Calibri" pitchFamily="34" charset="0"/>
              </a:rPr>
              <a:t> because they </a:t>
            </a:r>
            <a:r>
              <a:rPr lang="en-GB" dirty="0">
                <a:solidFill>
                  <a:schemeClr val="accent2"/>
                </a:solidFill>
                <a:latin typeface="Calibri" pitchFamily="34" charset="0"/>
              </a:rPr>
              <a:t>help </a:t>
            </a:r>
            <a:r>
              <a:rPr lang="en-GB" dirty="0">
                <a:latin typeface="Calibri" pitchFamily="34" charset="0"/>
              </a:rPr>
              <a:t>other verbs</a:t>
            </a:r>
          </a:p>
        </p:txBody>
      </p:sp>
      <p:sp>
        <p:nvSpPr>
          <p:cNvPr id="6" name="5 CuadroTexto"/>
          <p:cNvSpPr txBox="1"/>
          <p:nvPr/>
        </p:nvSpPr>
        <p:spPr>
          <a:xfrm>
            <a:off x="3986213" y="1808225"/>
            <a:ext cx="4214812" cy="923330"/>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p>
            <a:pPr algn="ctr" fontAlgn="auto">
              <a:spcBef>
                <a:spcPts val="0"/>
              </a:spcBef>
              <a:spcAft>
                <a:spcPts val="0"/>
              </a:spcAft>
              <a:defRPr/>
            </a:pPr>
            <a:r>
              <a:rPr lang="en-GB" b="1" dirty="0">
                <a:solidFill>
                  <a:schemeClr val="tx1">
                    <a:lumMod val="90000"/>
                    <a:lumOff val="10000"/>
                  </a:schemeClr>
                </a:solidFill>
                <a:latin typeface="Calibri" pitchFamily="34" charset="0"/>
              </a:rPr>
              <a:t>They are </a:t>
            </a:r>
            <a:r>
              <a:rPr lang="tr-TR" dirty="0">
                <a:solidFill>
                  <a:schemeClr val="accent2"/>
                </a:solidFill>
                <a:latin typeface="Calibri" pitchFamily="34" charset="0"/>
              </a:rPr>
              <a:t>a</a:t>
            </a:r>
            <a:r>
              <a:rPr lang="en-GB" dirty="0" err="1" smtClean="0">
                <a:solidFill>
                  <a:schemeClr val="accent2"/>
                </a:solidFill>
                <a:latin typeface="Calibri" pitchFamily="34" charset="0"/>
              </a:rPr>
              <a:t>uxiliary</a:t>
            </a:r>
            <a:r>
              <a:rPr lang="en-GB" dirty="0" smtClean="0">
                <a:solidFill>
                  <a:schemeClr val="accent2"/>
                </a:solidFill>
                <a:latin typeface="Calibri" pitchFamily="34" charset="0"/>
              </a:rPr>
              <a:t> </a:t>
            </a:r>
            <a:r>
              <a:rPr lang="en-GB" b="1" dirty="0">
                <a:solidFill>
                  <a:schemeClr val="tx1">
                    <a:lumMod val="90000"/>
                    <a:lumOff val="10000"/>
                  </a:schemeClr>
                </a:solidFill>
                <a:latin typeface="Calibri" pitchFamily="34" charset="0"/>
              </a:rPr>
              <a:t>verbs</a:t>
            </a:r>
            <a:r>
              <a:rPr lang="en-GB" dirty="0">
                <a:latin typeface="Calibri" pitchFamily="34" charset="0"/>
              </a:rPr>
              <a:t> that provide additional and specific meaning to the main verb of the sentence</a:t>
            </a:r>
          </a:p>
        </p:txBody>
      </p:sp>
    </p:spTree>
    <p:extLst>
      <p:ext uri="{BB962C8B-B14F-4D97-AF65-F5344CB8AC3E}">
        <p14:creationId xmlns:p14="http://schemas.microsoft.com/office/powerpoint/2010/main" val="4007090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Título"/>
          <p:cNvSpPr>
            <a:spLocks noGrp="1"/>
          </p:cNvSpPr>
          <p:nvPr>
            <p:ph type="title"/>
          </p:nvPr>
        </p:nvSpPr>
        <p:spPr/>
        <p:txBody>
          <a:bodyPr>
            <a:normAutofit/>
          </a:bodyPr>
          <a:lstStyle/>
          <a:p>
            <a:pPr eaLnBrk="1" hangingPunct="1"/>
            <a:r>
              <a:rPr lang="en-GB" sz="2800" dirty="0" smtClean="0">
                <a:solidFill>
                  <a:srgbClr val="FF0000"/>
                </a:solidFill>
                <a:latin typeface="Calibri" pitchFamily="34" charset="0"/>
              </a:rPr>
              <a:t>How do we use modals?</a:t>
            </a:r>
          </a:p>
        </p:txBody>
      </p:sp>
      <p:sp>
        <p:nvSpPr>
          <p:cNvPr id="3" name="2 Marcador de contenido"/>
          <p:cNvSpPr>
            <a:spLocks noGrp="1"/>
          </p:cNvSpPr>
          <p:nvPr>
            <p:ph idx="1"/>
          </p:nvPr>
        </p:nvSpPr>
        <p:spPr/>
        <p:txBody>
          <a:bodyPr/>
          <a:lstStyle/>
          <a:p>
            <a:pPr eaLnBrk="1" hangingPunct="1">
              <a:buFont typeface="Monotype Sorts"/>
              <a:buChar char="4"/>
            </a:pPr>
            <a:endParaRPr lang="es-ES" dirty="0" smtClean="0">
              <a:latin typeface="Calibri" pitchFamily="34" charset="0"/>
            </a:endParaRPr>
          </a:p>
          <a:p>
            <a:pPr eaLnBrk="1" hangingPunct="1">
              <a:buFont typeface="Monotype Sorts"/>
              <a:buChar char="4"/>
            </a:pPr>
            <a:endParaRPr lang="es-ES" dirty="0" smtClean="0">
              <a:latin typeface="Calibri" pitchFamily="34" charset="0"/>
            </a:endParaRPr>
          </a:p>
          <a:p>
            <a:pPr eaLnBrk="1" hangingPunct="1">
              <a:buFont typeface="Monotype Sorts"/>
              <a:buChar char="4"/>
            </a:pPr>
            <a:endParaRPr lang="es-ES" dirty="0" smtClean="0">
              <a:latin typeface="Calibri" pitchFamily="34" charset="0"/>
            </a:endParaRPr>
          </a:p>
          <a:p>
            <a:pPr eaLnBrk="1" hangingPunct="1">
              <a:buFont typeface="Monotype Sorts"/>
              <a:buNone/>
            </a:pPr>
            <a:r>
              <a:rPr lang="en-GB" b="1" dirty="0" smtClean="0">
                <a:solidFill>
                  <a:srgbClr val="7030A0"/>
                </a:solidFill>
                <a:latin typeface="Calibri" pitchFamily="34" charset="0"/>
              </a:rPr>
              <a:t>	</a:t>
            </a:r>
            <a:r>
              <a:rPr lang="tr-TR" b="1" dirty="0" smtClean="0">
                <a:solidFill>
                  <a:srgbClr val="7030A0"/>
                </a:solidFill>
                <a:latin typeface="Calibri" pitchFamily="34" charset="0"/>
              </a:rPr>
              <a:t>          </a:t>
            </a:r>
            <a:r>
              <a:rPr lang="en-GB" b="1" dirty="0" smtClean="0">
                <a:solidFill>
                  <a:srgbClr val="7030A0"/>
                </a:solidFill>
                <a:latin typeface="Calibri" pitchFamily="34" charset="0"/>
              </a:rPr>
              <a:t>Example: </a:t>
            </a:r>
            <a:r>
              <a:rPr lang="tr-TR" b="1" dirty="0" err="1" smtClean="0">
                <a:solidFill>
                  <a:srgbClr val="00B0F0"/>
                </a:solidFill>
                <a:latin typeface="Calibri" pitchFamily="34" charset="0"/>
              </a:rPr>
              <a:t>Bart</a:t>
            </a:r>
            <a:r>
              <a:rPr lang="en-GB" b="1" dirty="0" smtClean="0">
                <a:latin typeface="Calibri" pitchFamily="34" charset="0"/>
              </a:rPr>
              <a:t> </a:t>
            </a:r>
            <a:r>
              <a:rPr lang="en-GB" b="1" dirty="0" smtClean="0">
                <a:solidFill>
                  <a:srgbClr val="FF0000"/>
                </a:solidFill>
                <a:latin typeface="Calibri" pitchFamily="34" charset="0"/>
              </a:rPr>
              <a:t>c</a:t>
            </a:r>
            <a:r>
              <a:rPr lang="hr-HR" b="1" dirty="0" smtClean="0">
                <a:solidFill>
                  <a:srgbClr val="FF0000"/>
                </a:solidFill>
                <a:latin typeface="Calibri" pitchFamily="34" charset="0"/>
              </a:rPr>
              <a:t>an</a:t>
            </a:r>
            <a:r>
              <a:rPr lang="en-GB" b="1" dirty="0" smtClean="0">
                <a:solidFill>
                  <a:srgbClr val="FF0000"/>
                </a:solidFill>
                <a:latin typeface="Calibri" pitchFamily="34" charset="0"/>
              </a:rPr>
              <a:t> </a:t>
            </a:r>
            <a:r>
              <a:rPr lang="en-GB" b="1" dirty="0" smtClean="0">
                <a:solidFill>
                  <a:srgbClr val="00B050"/>
                </a:solidFill>
                <a:latin typeface="Calibri" pitchFamily="34" charset="0"/>
              </a:rPr>
              <a:t>play</a:t>
            </a:r>
            <a:r>
              <a:rPr lang="en-GB" b="1" dirty="0" smtClean="0">
                <a:latin typeface="Calibri" pitchFamily="34" charset="0"/>
              </a:rPr>
              <a:t> </a:t>
            </a:r>
            <a:r>
              <a:rPr lang="en-GB" dirty="0" smtClean="0">
                <a:latin typeface="Calibri" pitchFamily="34" charset="0"/>
              </a:rPr>
              <a:t>the </a:t>
            </a:r>
            <a:r>
              <a:rPr lang="tr-TR" dirty="0" err="1" smtClean="0">
                <a:latin typeface="Calibri" pitchFamily="34" charset="0"/>
              </a:rPr>
              <a:t>guitar</a:t>
            </a:r>
            <a:endParaRPr lang="en-GB" dirty="0" smtClean="0">
              <a:latin typeface="Calibri" pitchFamily="34" charset="0"/>
            </a:endParaRPr>
          </a:p>
        </p:txBody>
      </p:sp>
      <p:grpSp>
        <p:nvGrpSpPr>
          <p:cNvPr id="9220" name="7 Grupo"/>
          <p:cNvGrpSpPr>
            <a:grpSpLocks/>
          </p:cNvGrpSpPr>
          <p:nvPr/>
        </p:nvGrpSpPr>
        <p:grpSpPr bwMode="auto">
          <a:xfrm>
            <a:off x="2634568" y="1876321"/>
            <a:ext cx="2857500" cy="910829"/>
            <a:chOff x="2428860" y="2428868"/>
            <a:chExt cx="2857520" cy="1214446"/>
          </a:xfrm>
        </p:grpSpPr>
        <p:sp>
          <p:nvSpPr>
            <p:cNvPr id="5" name="4 Elipse"/>
            <p:cNvSpPr/>
            <p:nvPr/>
          </p:nvSpPr>
          <p:spPr bwMode="auto">
            <a:xfrm>
              <a:off x="2428860" y="2428868"/>
              <a:ext cx="1357321" cy="1214446"/>
            </a:xfrm>
            <a:prstGeom prst="ellipse">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a:lstStyle/>
            <a:p>
              <a:pPr algn="ctr" eaLnBrk="0" hangingPunct="0">
                <a:defRPr/>
              </a:pPr>
              <a:r>
                <a:rPr lang="es-ES" sz="3200" b="1" dirty="0">
                  <a:solidFill>
                    <a:schemeClr val="bg1">
                      <a:lumMod val="90000"/>
                    </a:schemeClr>
                  </a:solidFill>
                  <a:latin typeface="Calibri" pitchFamily="34" charset="0"/>
                </a:rPr>
                <a:t>S</a:t>
              </a:r>
            </a:p>
            <a:p>
              <a:pPr algn="ctr" eaLnBrk="0" hangingPunct="0">
                <a:defRPr/>
              </a:pPr>
              <a:r>
                <a:rPr lang="en-GB" b="1" dirty="0">
                  <a:solidFill>
                    <a:schemeClr val="bg1">
                      <a:lumMod val="90000"/>
                    </a:schemeClr>
                  </a:solidFill>
                  <a:latin typeface="Calibri" pitchFamily="34" charset="0"/>
                </a:rPr>
                <a:t>Subject</a:t>
              </a:r>
            </a:p>
          </p:txBody>
        </p:sp>
        <p:sp>
          <p:nvSpPr>
            <p:cNvPr id="6" name="5 Elipse"/>
            <p:cNvSpPr/>
            <p:nvPr/>
          </p:nvSpPr>
          <p:spPr bwMode="auto">
            <a:xfrm>
              <a:off x="3929057" y="2428868"/>
              <a:ext cx="1357323" cy="1214446"/>
            </a:xfrm>
            <a:prstGeom prst="ellipse">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a:lstStyle/>
            <a:p>
              <a:pPr algn="ctr" eaLnBrk="0" hangingPunct="0">
                <a:defRPr/>
              </a:pPr>
              <a:r>
                <a:rPr lang="es-ES" sz="3200" b="1" dirty="0">
                  <a:solidFill>
                    <a:schemeClr val="bg1">
                      <a:lumMod val="90000"/>
                    </a:schemeClr>
                  </a:solidFill>
                  <a:latin typeface="Calibri" pitchFamily="34" charset="0"/>
                </a:rPr>
                <a:t>V</a:t>
              </a:r>
            </a:p>
            <a:p>
              <a:pPr algn="ctr" eaLnBrk="0" hangingPunct="0">
                <a:defRPr/>
              </a:pPr>
              <a:r>
                <a:rPr lang="en-GB" b="1" dirty="0">
                  <a:solidFill>
                    <a:schemeClr val="bg1">
                      <a:lumMod val="90000"/>
                    </a:schemeClr>
                  </a:solidFill>
                  <a:latin typeface="Calibri" pitchFamily="34" charset="0"/>
                </a:rPr>
                <a:t>Verb</a:t>
              </a:r>
            </a:p>
          </p:txBody>
        </p:sp>
        <p:sp>
          <p:nvSpPr>
            <p:cNvPr id="4" name="3 Elipse"/>
            <p:cNvSpPr/>
            <p:nvPr/>
          </p:nvSpPr>
          <p:spPr bwMode="auto">
            <a:xfrm>
              <a:off x="3428992" y="2714620"/>
              <a:ext cx="857256" cy="714380"/>
            </a:xfrm>
            <a:prstGeom prst="ellipse">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a:lstStyle/>
            <a:p>
              <a:pPr algn="ctr" eaLnBrk="0" hangingPunct="0">
                <a:defRPr/>
              </a:pPr>
              <a:r>
                <a:rPr lang="es-ES" b="1" dirty="0">
                  <a:solidFill>
                    <a:schemeClr val="bg1">
                      <a:lumMod val="90000"/>
                    </a:schemeClr>
                  </a:solidFill>
                  <a:latin typeface="Calibri" pitchFamily="34" charset="0"/>
                </a:rPr>
                <a:t>M</a:t>
              </a:r>
            </a:p>
          </p:txBody>
        </p:sp>
      </p:grpSp>
      <p:sp>
        <p:nvSpPr>
          <p:cNvPr id="7" name="6 CuadroTexto"/>
          <p:cNvSpPr txBox="1"/>
          <p:nvPr/>
        </p:nvSpPr>
        <p:spPr>
          <a:xfrm>
            <a:off x="1447598" y="4098800"/>
            <a:ext cx="6429375" cy="646331"/>
          </a:xfrm>
          <a:prstGeom prst="rect">
            <a:avLst/>
          </a:prstGeom>
          <a:ln/>
        </p:spPr>
        <p:style>
          <a:lnRef idx="2">
            <a:schemeClr val="accent3"/>
          </a:lnRef>
          <a:fillRef idx="1">
            <a:schemeClr val="lt1"/>
          </a:fillRef>
          <a:effectRef idx="0">
            <a:schemeClr val="accent3"/>
          </a:effectRef>
          <a:fontRef idx="minor">
            <a:schemeClr val="dk1"/>
          </a:fontRef>
        </p:style>
        <p:txBody>
          <a:bodyPr>
            <a:spAutoFit/>
          </a:bodyPr>
          <a:lstStyle/>
          <a:p>
            <a:pPr algn="ctr" fontAlgn="auto">
              <a:spcBef>
                <a:spcPts val="0"/>
              </a:spcBef>
              <a:spcAft>
                <a:spcPts val="0"/>
              </a:spcAft>
              <a:buFontTx/>
              <a:buChar char="-"/>
              <a:defRPr/>
            </a:pPr>
            <a:r>
              <a:rPr lang="hr-HR" b="1" dirty="0">
                <a:latin typeface="Calibri" pitchFamily="34" charset="0"/>
              </a:rPr>
              <a:t>they are not conjugated</a:t>
            </a:r>
            <a:r>
              <a:rPr lang="en-GB" b="1" dirty="0">
                <a:latin typeface="Calibri" pitchFamily="34" charset="0"/>
              </a:rPr>
              <a:t> </a:t>
            </a:r>
            <a:endParaRPr lang="hr-HR" b="1" dirty="0">
              <a:latin typeface="Calibri" pitchFamily="34" charset="0"/>
            </a:endParaRPr>
          </a:p>
          <a:p>
            <a:pPr algn="ctr" fontAlgn="auto">
              <a:spcBef>
                <a:spcPts val="0"/>
              </a:spcBef>
              <a:spcAft>
                <a:spcPts val="0"/>
              </a:spcAft>
              <a:buFontTx/>
              <a:buChar char="-"/>
              <a:defRPr/>
            </a:pPr>
            <a:r>
              <a:rPr lang="hr-HR" b="1" dirty="0">
                <a:latin typeface="Calibri" pitchFamily="34" charset="0"/>
              </a:rPr>
              <a:t> they don’t need other </a:t>
            </a:r>
            <a:r>
              <a:rPr lang="en-GB" b="1" dirty="0">
                <a:latin typeface="Calibri" pitchFamily="34" charset="0"/>
              </a:rPr>
              <a:t>auxiliary verbs</a:t>
            </a:r>
          </a:p>
        </p:txBody>
      </p:sp>
    </p:spTree>
    <p:extLst>
      <p:ext uri="{BB962C8B-B14F-4D97-AF65-F5344CB8AC3E}">
        <p14:creationId xmlns:p14="http://schemas.microsoft.com/office/powerpoint/2010/main" val="32597895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Título"/>
          <p:cNvSpPr>
            <a:spLocks noGrp="1"/>
          </p:cNvSpPr>
          <p:nvPr>
            <p:ph type="title"/>
          </p:nvPr>
        </p:nvSpPr>
        <p:spPr>
          <a:xfrm>
            <a:off x="1000125" y="160735"/>
            <a:ext cx="7772400" cy="857250"/>
          </a:xfrm>
        </p:spPr>
        <p:txBody>
          <a:bodyPr/>
          <a:lstStyle/>
          <a:p>
            <a:pPr eaLnBrk="1" hangingPunct="1"/>
            <a:r>
              <a:rPr lang="en-GB" smtClean="0">
                <a:solidFill>
                  <a:srgbClr val="FF0000"/>
                </a:solidFill>
                <a:latin typeface="Calibri" pitchFamily="34" charset="0"/>
              </a:rPr>
              <a:t>Form</a:t>
            </a:r>
          </a:p>
        </p:txBody>
      </p:sp>
      <p:sp>
        <p:nvSpPr>
          <p:cNvPr id="3" name="2 Marcador de contenido"/>
          <p:cNvSpPr>
            <a:spLocks noGrp="1"/>
          </p:cNvSpPr>
          <p:nvPr>
            <p:ph idx="1"/>
          </p:nvPr>
        </p:nvSpPr>
        <p:spPr>
          <a:xfrm>
            <a:off x="1059785" y="1469827"/>
            <a:ext cx="7620000" cy="3382565"/>
          </a:xfrm>
        </p:spPr>
        <p:txBody>
          <a:bodyPr>
            <a:normAutofit fontScale="92500" lnSpcReduction="20000"/>
          </a:bodyPr>
          <a:lstStyle/>
          <a:p>
            <a:pPr eaLnBrk="1" hangingPunct="1">
              <a:buFont typeface="Monotype Sorts"/>
              <a:buChar char="4"/>
            </a:pPr>
            <a:endParaRPr lang="en-GB" sz="2800" dirty="0" smtClean="0">
              <a:latin typeface="Calibri" pitchFamily="34" charset="0"/>
            </a:endParaRPr>
          </a:p>
          <a:p>
            <a:pPr eaLnBrk="1" hangingPunct="1">
              <a:buFont typeface="Monotype Sorts"/>
              <a:buChar char="4"/>
            </a:pPr>
            <a:endParaRPr lang="en-GB" sz="2800" dirty="0" smtClean="0">
              <a:latin typeface="Calibri" pitchFamily="34" charset="0"/>
            </a:endParaRPr>
          </a:p>
          <a:p>
            <a:pPr eaLnBrk="1" hangingPunct="1">
              <a:buFont typeface="Monotype Sorts"/>
              <a:buChar char="4"/>
            </a:pPr>
            <a:endParaRPr lang="en-GB" sz="2800" dirty="0" smtClean="0">
              <a:latin typeface="Calibri" pitchFamily="34" charset="0"/>
            </a:endParaRPr>
          </a:p>
          <a:p>
            <a:pPr eaLnBrk="1" hangingPunct="1">
              <a:buFontTx/>
              <a:buNone/>
            </a:pPr>
            <a:r>
              <a:rPr lang="hr-HR" sz="2800" dirty="0" smtClean="0">
                <a:latin typeface="Calibri" pitchFamily="34" charset="0"/>
              </a:rPr>
              <a:t>    </a:t>
            </a:r>
            <a:r>
              <a:rPr lang="en-GB" sz="2800" dirty="0" smtClean="0">
                <a:latin typeface="Calibri" pitchFamily="34" charset="0"/>
              </a:rPr>
              <a:t>He </a:t>
            </a:r>
            <a:r>
              <a:rPr lang="en-GB" sz="2800" b="1" dirty="0" smtClean="0">
                <a:solidFill>
                  <a:srgbClr val="0070C0"/>
                </a:solidFill>
                <a:latin typeface="Calibri" pitchFamily="34" charset="0"/>
              </a:rPr>
              <a:t>can</a:t>
            </a:r>
            <a:r>
              <a:rPr lang="en-GB" sz="2800" dirty="0" smtClean="0">
                <a:latin typeface="Calibri" pitchFamily="34" charset="0"/>
              </a:rPr>
              <a:t> ski     </a:t>
            </a:r>
            <a:r>
              <a:rPr lang="hr-HR" sz="2800" dirty="0" smtClean="0">
                <a:solidFill>
                  <a:srgbClr val="FF0000"/>
                </a:solidFill>
                <a:latin typeface="Calibri" pitchFamily="34" charset="0"/>
              </a:rPr>
              <a:t>not</a:t>
            </a:r>
            <a:r>
              <a:rPr lang="en-GB" sz="2800" dirty="0" smtClean="0">
                <a:latin typeface="Calibri" pitchFamily="34" charset="0"/>
              </a:rPr>
              <a:t>      He can</a:t>
            </a:r>
            <a:r>
              <a:rPr lang="en-GB" sz="2800" dirty="0" smtClean="0">
                <a:solidFill>
                  <a:srgbClr val="FF0000"/>
                </a:solidFill>
                <a:latin typeface="Calibri" pitchFamily="34" charset="0"/>
              </a:rPr>
              <a:t>s </a:t>
            </a:r>
            <a:r>
              <a:rPr lang="en-GB" sz="2800" dirty="0" smtClean="0">
                <a:latin typeface="Calibri" pitchFamily="34" charset="0"/>
              </a:rPr>
              <a:t>ski or He can ski</a:t>
            </a:r>
            <a:r>
              <a:rPr lang="en-GB" sz="2800" dirty="0" smtClean="0">
                <a:solidFill>
                  <a:srgbClr val="FF0000"/>
                </a:solidFill>
                <a:latin typeface="Calibri" pitchFamily="34" charset="0"/>
              </a:rPr>
              <a:t>s</a:t>
            </a:r>
            <a:r>
              <a:rPr lang="hr-HR" sz="2800" dirty="0" smtClean="0">
                <a:solidFill>
                  <a:srgbClr val="FF0000"/>
                </a:solidFill>
                <a:latin typeface="Calibri" pitchFamily="34" charset="0"/>
              </a:rPr>
              <a:t>.</a:t>
            </a:r>
            <a:endParaRPr lang="en-GB" sz="2800" dirty="0" smtClean="0">
              <a:solidFill>
                <a:srgbClr val="FF0000"/>
              </a:solidFill>
              <a:latin typeface="Calibri" pitchFamily="34" charset="0"/>
            </a:endParaRPr>
          </a:p>
          <a:p>
            <a:pPr eaLnBrk="1" hangingPunct="1">
              <a:buFontTx/>
              <a:buNone/>
            </a:pPr>
            <a:r>
              <a:rPr lang="hr-HR" sz="2800" b="1" dirty="0" smtClean="0">
                <a:solidFill>
                  <a:srgbClr val="0070C0"/>
                </a:solidFill>
                <a:latin typeface="Calibri" pitchFamily="34" charset="0"/>
              </a:rPr>
              <a:t>    </a:t>
            </a:r>
            <a:r>
              <a:rPr lang="en-GB" sz="2800" b="1" dirty="0" smtClean="0">
                <a:solidFill>
                  <a:srgbClr val="0070C0"/>
                </a:solidFill>
                <a:latin typeface="Calibri" pitchFamily="34" charset="0"/>
              </a:rPr>
              <a:t>Would</a:t>
            </a:r>
            <a:r>
              <a:rPr lang="en-GB" sz="2800" b="1" dirty="0" smtClean="0">
                <a:latin typeface="Calibri" pitchFamily="34" charset="0"/>
              </a:rPr>
              <a:t> </a:t>
            </a:r>
            <a:r>
              <a:rPr lang="en-GB" sz="2800" dirty="0" smtClean="0">
                <a:latin typeface="Calibri" pitchFamily="34" charset="0"/>
              </a:rPr>
              <a:t>you like to come with me?</a:t>
            </a:r>
          </a:p>
          <a:p>
            <a:pPr eaLnBrk="1" hangingPunct="1">
              <a:buFont typeface="Monotype Sorts"/>
              <a:buNone/>
            </a:pPr>
            <a:r>
              <a:rPr lang="en-GB" sz="2800" dirty="0" smtClean="0">
                <a:latin typeface="Calibri" pitchFamily="34" charset="0"/>
              </a:rPr>
              <a:t>	</a:t>
            </a:r>
            <a:r>
              <a:rPr lang="en-GB" sz="2800" dirty="0" smtClean="0">
                <a:solidFill>
                  <a:srgbClr val="FF0000"/>
                </a:solidFill>
                <a:latin typeface="Calibri" pitchFamily="34" charset="0"/>
              </a:rPr>
              <a:t>Do</a:t>
            </a:r>
            <a:r>
              <a:rPr lang="en-GB" sz="2800" dirty="0" smtClean="0">
                <a:latin typeface="Calibri" pitchFamily="34" charset="0"/>
              </a:rPr>
              <a:t> you would like to come with me?</a:t>
            </a:r>
          </a:p>
          <a:p>
            <a:pPr eaLnBrk="1" hangingPunct="1">
              <a:buFontTx/>
              <a:buNone/>
            </a:pPr>
            <a:r>
              <a:rPr lang="hr-HR" sz="2800" dirty="0" smtClean="0">
                <a:latin typeface="Calibri" pitchFamily="34" charset="0"/>
              </a:rPr>
              <a:t>    </a:t>
            </a:r>
            <a:r>
              <a:rPr lang="en-GB" sz="2800" dirty="0" smtClean="0">
                <a:latin typeface="Calibri" pitchFamily="34" charset="0"/>
              </a:rPr>
              <a:t>They </a:t>
            </a:r>
            <a:r>
              <a:rPr lang="en-GB" sz="2800" b="1" dirty="0" smtClean="0">
                <a:solidFill>
                  <a:srgbClr val="0070C0"/>
                </a:solidFill>
                <a:latin typeface="Calibri" pitchFamily="34" charset="0"/>
              </a:rPr>
              <a:t>can’t</a:t>
            </a:r>
            <a:r>
              <a:rPr lang="en-GB" sz="2800" dirty="0" smtClean="0">
                <a:latin typeface="Calibri" pitchFamily="34" charset="0"/>
              </a:rPr>
              <a:t> be serious</a:t>
            </a:r>
            <a:r>
              <a:rPr lang="hr-HR" sz="2800" dirty="0" smtClean="0">
                <a:latin typeface="Calibri" pitchFamily="34" charset="0"/>
              </a:rPr>
              <a:t>.</a:t>
            </a:r>
            <a:endParaRPr lang="en-GB" sz="2800" dirty="0" smtClean="0">
              <a:latin typeface="Calibri" pitchFamily="34" charset="0"/>
            </a:endParaRPr>
          </a:p>
          <a:p>
            <a:pPr eaLnBrk="1" hangingPunct="1">
              <a:buFont typeface="Monotype Sorts"/>
              <a:buNone/>
            </a:pPr>
            <a:r>
              <a:rPr lang="en-GB" sz="2800" dirty="0" smtClean="0">
                <a:latin typeface="Calibri" pitchFamily="34" charset="0"/>
              </a:rPr>
              <a:t>	 They </a:t>
            </a:r>
            <a:r>
              <a:rPr lang="en-GB" sz="2800" dirty="0" smtClean="0">
                <a:solidFill>
                  <a:srgbClr val="FF0000"/>
                </a:solidFill>
                <a:latin typeface="Calibri" pitchFamily="34" charset="0"/>
              </a:rPr>
              <a:t>don’t</a:t>
            </a:r>
            <a:r>
              <a:rPr lang="en-GB" sz="2800" dirty="0" smtClean="0">
                <a:latin typeface="Calibri" pitchFamily="34" charset="0"/>
              </a:rPr>
              <a:t> can be serious</a:t>
            </a:r>
            <a:r>
              <a:rPr lang="hr-HR" sz="2800" dirty="0" smtClean="0">
                <a:latin typeface="Calibri" pitchFamily="34" charset="0"/>
              </a:rPr>
              <a:t>.</a:t>
            </a:r>
            <a:endParaRPr lang="en-GB" sz="2800" dirty="0" smtClean="0">
              <a:latin typeface="Calibri" pitchFamily="34" charset="0"/>
            </a:endParaRPr>
          </a:p>
          <a:p>
            <a:pPr eaLnBrk="1" hangingPunct="1">
              <a:buFont typeface="Monotype Sorts"/>
              <a:buChar char="4"/>
            </a:pPr>
            <a:endParaRPr lang="en-GB" sz="2800" dirty="0" smtClean="0">
              <a:latin typeface="Calibri" pitchFamily="34" charset="0"/>
            </a:endParaRPr>
          </a:p>
        </p:txBody>
      </p:sp>
      <p:sp>
        <p:nvSpPr>
          <p:cNvPr id="4" name="3 CuadroTexto"/>
          <p:cNvSpPr txBox="1"/>
          <p:nvPr/>
        </p:nvSpPr>
        <p:spPr>
          <a:xfrm>
            <a:off x="1421961" y="1502815"/>
            <a:ext cx="6715125" cy="923330"/>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p>
            <a:pPr algn="ctr" fontAlgn="auto">
              <a:spcBef>
                <a:spcPts val="0"/>
              </a:spcBef>
              <a:spcAft>
                <a:spcPts val="0"/>
              </a:spcAft>
              <a:defRPr/>
            </a:pPr>
            <a:r>
              <a:rPr lang="en-GB" b="1" dirty="0">
                <a:latin typeface="Calibri" pitchFamily="34" charset="0"/>
              </a:rPr>
              <a:t>There is no </a:t>
            </a:r>
            <a:r>
              <a:rPr lang="en-GB" b="1" dirty="0">
                <a:solidFill>
                  <a:srgbClr val="FF0000"/>
                </a:solidFill>
                <a:latin typeface="Calibri" pitchFamily="34" charset="0"/>
              </a:rPr>
              <a:t>“s”</a:t>
            </a:r>
            <a:r>
              <a:rPr lang="en-GB" b="1" dirty="0">
                <a:latin typeface="Calibri" pitchFamily="34" charset="0"/>
              </a:rPr>
              <a:t> in singular</a:t>
            </a:r>
          </a:p>
          <a:p>
            <a:pPr algn="ctr" fontAlgn="auto">
              <a:spcBef>
                <a:spcPts val="0"/>
              </a:spcBef>
              <a:spcAft>
                <a:spcPts val="0"/>
              </a:spcAft>
              <a:defRPr/>
            </a:pPr>
            <a:r>
              <a:rPr lang="en-GB" b="1" dirty="0">
                <a:latin typeface="Calibri" pitchFamily="34" charset="0"/>
              </a:rPr>
              <a:t>There is no </a:t>
            </a:r>
            <a:r>
              <a:rPr lang="en-GB" b="1" dirty="0">
                <a:solidFill>
                  <a:srgbClr val="FF0000"/>
                </a:solidFill>
                <a:latin typeface="Calibri" pitchFamily="34" charset="0"/>
              </a:rPr>
              <a:t>“do / does” </a:t>
            </a:r>
            <a:r>
              <a:rPr lang="en-GB" b="1" dirty="0">
                <a:latin typeface="Calibri" pitchFamily="34" charset="0"/>
              </a:rPr>
              <a:t>in the question</a:t>
            </a:r>
            <a:endParaRPr lang="en-GB" dirty="0">
              <a:latin typeface="Calibri" pitchFamily="34" charset="0"/>
            </a:endParaRPr>
          </a:p>
          <a:p>
            <a:pPr algn="ctr" fontAlgn="auto">
              <a:spcBef>
                <a:spcPts val="0"/>
              </a:spcBef>
              <a:spcAft>
                <a:spcPts val="0"/>
              </a:spcAft>
              <a:defRPr/>
            </a:pPr>
            <a:r>
              <a:rPr lang="en-GB" b="1" dirty="0">
                <a:latin typeface="Calibri" pitchFamily="34" charset="0"/>
              </a:rPr>
              <a:t>There is no </a:t>
            </a:r>
            <a:r>
              <a:rPr lang="en-GB" b="1" dirty="0">
                <a:solidFill>
                  <a:srgbClr val="FF0000"/>
                </a:solidFill>
                <a:latin typeface="Calibri" pitchFamily="34" charset="0"/>
              </a:rPr>
              <a:t>“don’t / doesn’t” </a:t>
            </a:r>
            <a:r>
              <a:rPr lang="en-GB" b="1" dirty="0">
                <a:latin typeface="Calibri" pitchFamily="34" charset="0"/>
              </a:rPr>
              <a:t>in the negative</a:t>
            </a:r>
          </a:p>
        </p:txBody>
      </p:sp>
      <p:cxnSp>
        <p:nvCxnSpPr>
          <p:cNvPr id="8" name="7 Conector recto"/>
          <p:cNvCxnSpPr>
            <a:cxnSpLocks noChangeShapeType="1"/>
          </p:cNvCxnSpPr>
          <p:nvPr/>
        </p:nvCxnSpPr>
        <p:spPr bwMode="auto">
          <a:xfrm>
            <a:off x="4107657" y="2877160"/>
            <a:ext cx="1714500" cy="1191"/>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9" name="8 Conector recto"/>
          <p:cNvCxnSpPr>
            <a:cxnSpLocks noChangeShapeType="1"/>
          </p:cNvCxnSpPr>
          <p:nvPr/>
        </p:nvCxnSpPr>
        <p:spPr bwMode="auto">
          <a:xfrm>
            <a:off x="6099050" y="2861049"/>
            <a:ext cx="1714500" cy="1191"/>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0" name="9 Conector recto"/>
          <p:cNvCxnSpPr>
            <a:cxnSpLocks noChangeShapeType="1"/>
          </p:cNvCxnSpPr>
          <p:nvPr/>
        </p:nvCxnSpPr>
        <p:spPr bwMode="auto">
          <a:xfrm>
            <a:off x="1421961" y="3644415"/>
            <a:ext cx="5072063" cy="1190"/>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cxnSp>
        <p:nvCxnSpPr>
          <p:cNvPr id="12" name="11 Conector recto"/>
          <p:cNvCxnSpPr>
            <a:cxnSpLocks noChangeShapeType="1"/>
          </p:cNvCxnSpPr>
          <p:nvPr/>
        </p:nvCxnSpPr>
        <p:spPr bwMode="auto">
          <a:xfrm>
            <a:off x="1605769" y="4404210"/>
            <a:ext cx="3643313" cy="1190"/>
          </a:xfrm>
          <a:prstGeom prst="line">
            <a:avLst/>
          </a:prstGeom>
          <a:noFill/>
          <a:ln w="12700" algn="ctr">
            <a:solidFill>
              <a:srgbClr val="FF000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2532968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Título"/>
          <p:cNvSpPr>
            <a:spLocks noGrp="1"/>
          </p:cNvSpPr>
          <p:nvPr>
            <p:ph type="title"/>
          </p:nvPr>
        </p:nvSpPr>
        <p:spPr>
          <a:xfrm>
            <a:off x="1066800" y="285750"/>
            <a:ext cx="7620000" cy="571500"/>
          </a:xfrm>
        </p:spPr>
        <p:txBody>
          <a:bodyPr>
            <a:normAutofit fontScale="90000"/>
          </a:bodyPr>
          <a:lstStyle/>
          <a:p>
            <a:pPr eaLnBrk="1" hangingPunct="1"/>
            <a:r>
              <a:rPr lang="en-GB" smtClean="0">
                <a:solidFill>
                  <a:srgbClr val="FF0000"/>
                </a:solidFill>
                <a:latin typeface="Calibri" pitchFamily="34" charset="0"/>
              </a:rPr>
              <a:t>Form</a:t>
            </a:r>
          </a:p>
        </p:txBody>
      </p:sp>
      <p:sp>
        <p:nvSpPr>
          <p:cNvPr id="7" name="6 Marcador de contenido"/>
          <p:cNvSpPr>
            <a:spLocks noGrp="1"/>
          </p:cNvSpPr>
          <p:nvPr>
            <p:ph idx="1"/>
          </p:nvPr>
        </p:nvSpPr>
        <p:spPr>
          <a:xfrm>
            <a:off x="1000125" y="1232298"/>
            <a:ext cx="7772400" cy="3782732"/>
          </a:xfrm>
        </p:spPr>
        <p:txBody>
          <a:bodyPr>
            <a:normAutofit fontScale="70000" lnSpcReduction="20000"/>
          </a:bodyPr>
          <a:lstStyle/>
          <a:p>
            <a:pPr algn="ctr" eaLnBrk="1" hangingPunct="1">
              <a:buFont typeface="Monotype Sorts"/>
              <a:buNone/>
            </a:pPr>
            <a:r>
              <a:rPr lang="es-ES" sz="2400" dirty="0" smtClean="0">
                <a:latin typeface="Calibri" pitchFamily="34" charset="0"/>
              </a:rPr>
              <a:t>			</a:t>
            </a:r>
          </a:p>
          <a:p>
            <a:pPr eaLnBrk="1" hangingPunct="1">
              <a:buFont typeface="Monotype Sorts"/>
              <a:buNone/>
            </a:pPr>
            <a:endParaRPr lang="es-ES" sz="2400" dirty="0" smtClean="0">
              <a:latin typeface="Calibri" pitchFamily="34" charset="0"/>
            </a:endParaRPr>
          </a:p>
          <a:p>
            <a:pPr eaLnBrk="1" hangingPunct="1">
              <a:buFont typeface="Monotype Sorts"/>
              <a:buNone/>
            </a:pPr>
            <a:endParaRPr lang="es-ES" sz="2400" dirty="0" smtClean="0">
              <a:latin typeface="Calibri" pitchFamily="34" charset="0"/>
            </a:endParaRPr>
          </a:p>
          <a:p>
            <a:pPr eaLnBrk="1" hangingPunct="1">
              <a:buFont typeface="Monotype Sorts"/>
              <a:buNone/>
            </a:pPr>
            <a:r>
              <a:rPr lang="en-GB" sz="2400" dirty="0" smtClean="0">
                <a:latin typeface="Calibri" pitchFamily="34" charset="0"/>
              </a:rPr>
              <a:t>		</a:t>
            </a:r>
            <a:endParaRPr lang="tr-TR" sz="2400" dirty="0" smtClean="0">
              <a:latin typeface="Calibri" pitchFamily="34" charset="0"/>
            </a:endParaRPr>
          </a:p>
          <a:p>
            <a:pPr eaLnBrk="1" hangingPunct="1">
              <a:buFont typeface="Monotype Sorts"/>
              <a:buNone/>
            </a:pPr>
            <a:r>
              <a:rPr lang="tr-TR" sz="2400" dirty="0">
                <a:latin typeface="Calibri" pitchFamily="34" charset="0"/>
              </a:rPr>
              <a:t> </a:t>
            </a:r>
            <a:r>
              <a:rPr lang="tr-TR" sz="2400" dirty="0" smtClean="0">
                <a:latin typeface="Calibri" pitchFamily="34" charset="0"/>
              </a:rPr>
              <a:t>                </a:t>
            </a:r>
            <a:r>
              <a:rPr lang="en-GB" sz="2400" dirty="0" smtClean="0">
                <a:latin typeface="Calibri" pitchFamily="34" charset="0"/>
              </a:rPr>
              <a:t>to can  / caning            to must /</a:t>
            </a:r>
            <a:r>
              <a:rPr lang="tr-TR" sz="2400" dirty="0" smtClean="0">
                <a:latin typeface="Calibri" pitchFamily="34" charset="0"/>
              </a:rPr>
              <a:t>   </a:t>
            </a:r>
            <a:r>
              <a:rPr lang="en-GB" sz="2400" dirty="0" smtClean="0">
                <a:latin typeface="Calibri" pitchFamily="34" charset="0"/>
              </a:rPr>
              <a:t>musting	</a:t>
            </a:r>
          </a:p>
          <a:p>
            <a:pPr eaLnBrk="1" hangingPunct="1">
              <a:buFont typeface="Monotype Sorts"/>
              <a:buNone/>
            </a:pPr>
            <a:endParaRPr lang="en-GB" sz="2400" dirty="0" smtClean="0">
              <a:latin typeface="Calibri" pitchFamily="34" charset="0"/>
            </a:endParaRPr>
          </a:p>
          <a:p>
            <a:pPr eaLnBrk="1" hangingPunct="1">
              <a:buFont typeface="Monotype Sorts"/>
              <a:buNone/>
            </a:pPr>
            <a:endParaRPr lang="en-GB" sz="2400" dirty="0" smtClean="0">
              <a:latin typeface="Calibri" pitchFamily="34" charset="0"/>
            </a:endParaRPr>
          </a:p>
          <a:p>
            <a:pPr eaLnBrk="1" hangingPunct="1">
              <a:buFont typeface="Monotype Sorts"/>
              <a:buNone/>
            </a:pPr>
            <a:endParaRPr lang="en-GB" sz="2400" dirty="0" smtClean="0">
              <a:latin typeface="Calibri" pitchFamily="34" charset="0"/>
            </a:endParaRPr>
          </a:p>
          <a:p>
            <a:pPr eaLnBrk="1" hangingPunct="1">
              <a:buFont typeface="Monotype Sorts"/>
              <a:buNone/>
            </a:pPr>
            <a:r>
              <a:rPr lang="en-GB" sz="2400" dirty="0" smtClean="0">
                <a:latin typeface="Calibri" pitchFamily="34" charset="0"/>
              </a:rPr>
              <a:t>	</a:t>
            </a:r>
            <a:endParaRPr lang="tr-TR" sz="2400" dirty="0" smtClean="0">
              <a:latin typeface="Calibri" pitchFamily="34" charset="0"/>
            </a:endParaRPr>
          </a:p>
          <a:p>
            <a:pPr eaLnBrk="1" hangingPunct="1">
              <a:buFont typeface="Monotype Sorts"/>
              <a:buNone/>
            </a:pPr>
            <a:endParaRPr lang="tr-TR" sz="2400" dirty="0">
              <a:latin typeface="Calibri" pitchFamily="34" charset="0"/>
            </a:endParaRPr>
          </a:p>
          <a:p>
            <a:pPr eaLnBrk="1" hangingPunct="1">
              <a:buFont typeface="Monotype Sorts"/>
              <a:buNone/>
            </a:pPr>
            <a:r>
              <a:rPr lang="tr-TR" sz="2400" dirty="0" smtClean="0">
                <a:latin typeface="Calibri" pitchFamily="34" charset="0"/>
              </a:rPr>
              <a:t>       </a:t>
            </a:r>
            <a:r>
              <a:rPr lang="en-GB" sz="2400" dirty="0" smtClean="0">
                <a:latin typeface="Calibri" pitchFamily="34" charset="0"/>
              </a:rPr>
              <a:t>She </a:t>
            </a:r>
            <a:r>
              <a:rPr lang="en-GB" sz="2400" b="1" i="1" dirty="0" smtClean="0">
                <a:solidFill>
                  <a:srgbClr val="FF0000"/>
                </a:solidFill>
                <a:latin typeface="Calibri" pitchFamily="34" charset="0"/>
              </a:rPr>
              <a:t>must</a:t>
            </a:r>
            <a:r>
              <a:rPr lang="en-GB" sz="2400" dirty="0" smtClean="0">
                <a:latin typeface="Calibri" pitchFamily="34" charset="0"/>
              </a:rPr>
              <a:t> study</a:t>
            </a:r>
            <a:r>
              <a:rPr lang="hr-HR" sz="2400" dirty="0" smtClean="0">
                <a:latin typeface="Calibri" pitchFamily="34" charset="0"/>
              </a:rPr>
              <a:t>.</a:t>
            </a:r>
            <a:endParaRPr lang="en-GB" sz="2400" dirty="0" smtClean="0">
              <a:latin typeface="Calibri" pitchFamily="34" charset="0"/>
            </a:endParaRPr>
          </a:p>
          <a:p>
            <a:pPr eaLnBrk="1" hangingPunct="1">
              <a:buFont typeface="Monotype Sorts"/>
              <a:buNone/>
            </a:pPr>
            <a:r>
              <a:rPr lang="es-ES" sz="2400" dirty="0" smtClean="0">
                <a:latin typeface="Calibri" pitchFamily="34" charset="0"/>
              </a:rPr>
              <a:t>	He </a:t>
            </a:r>
            <a:r>
              <a:rPr lang="en-GB" sz="2400" b="1" i="1" dirty="0" smtClean="0">
                <a:solidFill>
                  <a:srgbClr val="FF0000"/>
                </a:solidFill>
                <a:latin typeface="Calibri" pitchFamily="34" charset="0"/>
              </a:rPr>
              <a:t>could</a:t>
            </a:r>
            <a:r>
              <a:rPr lang="es-ES" sz="2400" dirty="0" smtClean="0">
                <a:latin typeface="Calibri" pitchFamily="34" charset="0"/>
              </a:rPr>
              <a:t> </a:t>
            </a:r>
            <a:r>
              <a:rPr lang="en-GB" sz="2400" dirty="0" smtClean="0">
                <a:latin typeface="Calibri" pitchFamily="34" charset="0"/>
              </a:rPr>
              <a:t>play</a:t>
            </a:r>
            <a:r>
              <a:rPr lang="es-ES" sz="2400" dirty="0" smtClean="0">
                <a:latin typeface="Calibri" pitchFamily="34" charset="0"/>
              </a:rPr>
              <a:t> </a:t>
            </a:r>
            <a:r>
              <a:rPr lang="en-GB" sz="2400" dirty="0" smtClean="0">
                <a:latin typeface="Calibri" pitchFamily="34" charset="0"/>
              </a:rPr>
              <a:t>football</a:t>
            </a:r>
            <a:r>
              <a:rPr lang="es-ES" sz="2400" dirty="0" smtClean="0">
                <a:latin typeface="Calibri" pitchFamily="34" charset="0"/>
              </a:rPr>
              <a:t> in </a:t>
            </a:r>
            <a:r>
              <a:rPr lang="en-GB" sz="2400" dirty="0" smtClean="0">
                <a:latin typeface="Calibri" pitchFamily="34" charset="0"/>
              </a:rPr>
              <a:t>his</a:t>
            </a:r>
            <a:r>
              <a:rPr lang="es-ES" sz="2400" dirty="0" smtClean="0">
                <a:latin typeface="Calibri" pitchFamily="34" charset="0"/>
              </a:rPr>
              <a:t> </a:t>
            </a:r>
            <a:r>
              <a:rPr lang="en-GB" sz="2400" dirty="0" smtClean="0">
                <a:latin typeface="Calibri" pitchFamily="34" charset="0"/>
              </a:rPr>
              <a:t>youth</a:t>
            </a:r>
            <a:r>
              <a:rPr lang="hr-HR" sz="2400" dirty="0" smtClean="0">
                <a:latin typeface="Calibri" pitchFamily="34" charset="0"/>
              </a:rPr>
              <a:t>.</a:t>
            </a:r>
            <a:r>
              <a:rPr lang="es-ES" sz="2400" dirty="0" smtClean="0">
                <a:latin typeface="Calibri" pitchFamily="34" charset="0"/>
              </a:rPr>
              <a:t> (general </a:t>
            </a:r>
            <a:r>
              <a:rPr lang="en-GB" sz="2400" dirty="0" smtClean="0">
                <a:latin typeface="Calibri" pitchFamily="34" charset="0"/>
              </a:rPr>
              <a:t>ability</a:t>
            </a:r>
            <a:r>
              <a:rPr lang="es-ES" sz="2400" dirty="0" smtClean="0">
                <a:latin typeface="Calibri" pitchFamily="34" charset="0"/>
              </a:rPr>
              <a:t>)</a:t>
            </a:r>
            <a:endParaRPr lang="hr-HR" sz="2400" dirty="0" smtClean="0">
              <a:latin typeface="Calibri" pitchFamily="34" charset="0"/>
            </a:endParaRPr>
          </a:p>
          <a:p>
            <a:pPr eaLnBrk="1" hangingPunct="1">
              <a:buFont typeface="Monotype Sorts"/>
              <a:buNone/>
            </a:pPr>
            <a:r>
              <a:rPr lang="hr-HR" sz="2400" dirty="0" smtClean="0">
                <a:latin typeface="Calibri" pitchFamily="34" charset="0"/>
              </a:rPr>
              <a:t>     </a:t>
            </a:r>
            <a:r>
              <a:rPr lang="tr-TR" sz="2400" dirty="0" smtClean="0">
                <a:latin typeface="Calibri" pitchFamily="34" charset="0"/>
              </a:rPr>
              <a:t> </a:t>
            </a:r>
            <a:r>
              <a:rPr lang="en-GB" sz="2400" dirty="0" smtClean="0">
                <a:latin typeface="Calibri" pitchFamily="34" charset="0"/>
              </a:rPr>
              <a:t>We </a:t>
            </a:r>
            <a:r>
              <a:rPr lang="en-GB" sz="2400" b="1" i="1" dirty="0" smtClean="0">
                <a:solidFill>
                  <a:srgbClr val="FF0000"/>
                </a:solidFill>
                <a:latin typeface="Calibri" pitchFamily="34" charset="0"/>
              </a:rPr>
              <a:t>should</a:t>
            </a:r>
            <a:r>
              <a:rPr lang="en-GB" sz="2400" dirty="0" smtClean="0">
                <a:latin typeface="Calibri" pitchFamily="34" charset="0"/>
              </a:rPr>
              <a:t> have gone the other way</a:t>
            </a:r>
            <a:r>
              <a:rPr lang="hr-HR" sz="2400" dirty="0" smtClean="0">
                <a:latin typeface="Calibri" pitchFamily="34" charset="0"/>
              </a:rPr>
              <a:t>.</a:t>
            </a:r>
            <a:endParaRPr lang="es-ES" sz="2400" dirty="0" smtClean="0">
              <a:latin typeface="Calibri" pitchFamily="34" charset="0"/>
            </a:endParaRPr>
          </a:p>
          <a:p>
            <a:pPr eaLnBrk="1" hangingPunct="1">
              <a:buFont typeface="Monotype Sorts"/>
              <a:buNone/>
            </a:pPr>
            <a:endParaRPr lang="es-ES" sz="2400" dirty="0" smtClean="0">
              <a:latin typeface="Calibri" pitchFamily="34" charset="0"/>
            </a:endParaRPr>
          </a:p>
        </p:txBody>
      </p:sp>
      <p:sp>
        <p:nvSpPr>
          <p:cNvPr id="5" name="4 CuadroTexto"/>
          <p:cNvSpPr txBox="1"/>
          <p:nvPr/>
        </p:nvSpPr>
        <p:spPr>
          <a:xfrm>
            <a:off x="1365195" y="1502815"/>
            <a:ext cx="5955495" cy="646331"/>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endParaRPr lang="en-GB" b="1" dirty="0">
              <a:solidFill>
                <a:schemeClr val="tx1">
                  <a:lumMod val="90000"/>
                  <a:lumOff val="10000"/>
                </a:schemeClr>
              </a:solidFill>
              <a:latin typeface="Calibri" pitchFamily="34" charset="0"/>
            </a:endParaRPr>
          </a:p>
          <a:p>
            <a:pPr algn="ctr" fontAlgn="auto">
              <a:spcBef>
                <a:spcPts val="0"/>
              </a:spcBef>
              <a:spcAft>
                <a:spcPts val="0"/>
              </a:spcAft>
              <a:defRPr/>
            </a:pPr>
            <a:r>
              <a:rPr lang="en-GB" b="1" dirty="0">
                <a:solidFill>
                  <a:schemeClr val="tx1">
                    <a:lumMod val="90000"/>
                    <a:lumOff val="10000"/>
                  </a:schemeClr>
                </a:solidFill>
                <a:latin typeface="Calibri" pitchFamily="34" charset="0"/>
              </a:rPr>
              <a:t>Modal verbs </a:t>
            </a:r>
            <a:r>
              <a:rPr lang="en-GB" dirty="0">
                <a:latin typeface="Calibri" pitchFamily="34" charset="0"/>
              </a:rPr>
              <a:t>do not have </a:t>
            </a:r>
            <a:r>
              <a:rPr lang="en-GB" dirty="0">
                <a:solidFill>
                  <a:srgbClr val="0070C0"/>
                </a:solidFill>
                <a:latin typeface="Calibri" pitchFamily="34" charset="0"/>
              </a:rPr>
              <a:t>infinitives</a:t>
            </a:r>
            <a:r>
              <a:rPr lang="en-GB" dirty="0">
                <a:latin typeface="Calibri" pitchFamily="34" charset="0"/>
              </a:rPr>
              <a:t> or –</a:t>
            </a:r>
            <a:r>
              <a:rPr lang="en-GB" dirty="0" err="1">
                <a:solidFill>
                  <a:srgbClr val="0070C0"/>
                </a:solidFill>
                <a:latin typeface="Calibri" pitchFamily="34" charset="0"/>
              </a:rPr>
              <a:t>ing</a:t>
            </a:r>
            <a:r>
              <a:rPr lang="en-GB" dirty="0">
                <a:latin typeface="Calibri" pitchFamily="34" charset="0"/>
              </a:rPr>
              <a:t> </a:t>
            </a:r>
            <a:r>
              <a:rPr lang="en-GB" dirty="0" smtClean="0">
                <a:latin typeface="Calibri" pitchFamily="34" charset="0"/>
              </a:rPr>
              <a:t>forms</a:t>
            </a:r>
            <a:endParaRPr lang="en-GB" dirty="0">
              <a:latin typeface="Calibri" pitchFamily="34" charset="0"/>
            </a:endParaRPr>
          </a:p>
        </p:txBody>
      </p:sp>
      <p:sp>
        <p:nvSpPr>
          <p:cNvPr id="9" name="8 CuadroTexto"/>
          <p:cNvSpPr txBox="1"/>
          <p:nvPr/>
        </p:nvSpPr>
        <p:spPr>
          <a:xfrm>
            <a:off x="1340620" y="3029865"/>
            <a:ext cx="5955495" cy="646331"/>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endParaRPr lang="en-GB" b="1" dirty="0">
              <a:solidFill>
                <a:schemeClr val="tx1">
                  <a:lumMod val="90000"/>
                  <a:lumOff val="10000"/>
                </a:schemeClr>
              </a:solidFill>
              <a:latin typeface="Calibri" pitchFamily="34" charset="0"/>
            </a:endParaRPr>
          </a:p>
          <a:p>
            <a:pPr algn="ctr" fontAlgn="auto">
              <a:spcBef>
                <a:spcPts val="0"/>
              </a:spcBef>
              <a:spcAft>
                <a:spcPts val="0"/>
              </a:spcAft>
              <a:defRPr/>
            </a:pPr>
            <a:r>
              <a:rPr lang="en-GB" b="1" dirty="0">
                <a:solidFill>
                  <a:schemeClr val="tx1">
                    <a:lumMod val="90000"/>
                    <a:lumOff val="10000"/>
                  </a:schemeClr>
                </a:solidFill>
                <a:latin typeface="Calibri" pitchFamily="34" charset="0"/>
              </a:rPr>
              <a:t>Modal verbs </a:t>
            </a:r>
            <a:r>
              <a:rPr lang="en-GB" dirty="0">
                <a:latin typeface="Calibri" pitchFamily="34" charset="0"/>
              </a:rPr>
              <a:t>are followed by an infinitive </a:t>
            </a:r>
            <a:r>
              <a:rPr lang="en-GB" u="sng" dirty="0">
                <a:latin typeface="Calibri" pitchFamily="34" charset="0"/>
              </a:rPr>
              <a:t>without</a:t>
            </a:r>
            <a:r>
              <a:rPr lang="en-GB" dirty="0">
                <a:latin typeface="Calibri" pitchFamily="34" charset="0"/>
              </a:rPr>
              <a:t> </a:t>
            </a:r>
            <a:r>
              <a:rPr lang="en-GB" dirty="0" smtClean="0">
                <a:solidFill>
                  <a:srgbClr val="0070C0"/>
                </a:solidFill>
                <a:latin typeface="Calibri" pitchFamily="34" charset="0"/>
              </a:rPr>
              <a:t>to</a:t>
            </a:r>
            <a:endParaRPr lang="en-GB" dirty="0">
              <a:latin typeface="Calibri" pitchFamily="34" charset="0"/>
            </a:endParaRPr>
          </a:p>
        </p:txBody>
      </p:sp>
      <p:cxnSp>
        <p:nvCxnSpPr>
          <p:cNvPr id="11" name="10 Conector recto"/>
          <p:cNvCxnSpPr>
            <a:cxnSpLocks noChangeShapeType="1"/>
          </p:cNvCxnSpPr>
          <p:nvPr/>
        </p:nvCxnSpPr>
        <p:spPr bwMode="auto">
          <a:xfrm>
            <a:off x="2586835" y="2413397"/>
            <a:ext cx="785812" cy="1190"/>
          </a:xfrm>
          <a:prstGeom prst="line">
            <a:avLst/>
          </a:prstGeom>
          <a:noFill/>
          <a:ln w="19050" algn="ctr">
            <a:solidFill>
              <a:srgbClr val="FF0000"/>
            </a:solidFill>
            <a:round/>
            <a:headEnd/>
            <a:tailEnd/>
          </a:ln>
          <a:extLst>
            <a:ext uri="{909E8E84-426E-40DD-AFC4-6F175D3DCCD1}">
              <a14:hiddenFill xmlns:a14="http://schemas.microsoft.com/office/drawing/2010/main">
                <a:noFill/>
              </a14:hiddenFill>
            </a:ext>
          </a:extLst>
        </p:spPr>
      </p:cxnSp>
      <p:cxnSp>
        <p:nvCxnSpPr>
          <p:cNvPr id="12" name="11 Conector recto"/>
          <p:cNvCxnSpPr>
            <a:cxnSpLocks noChangeShapeType="1"/>
          </p:cNvCxnSpPr>
          <p:nvPr/>
        </p:nvCxnSpPr>
        <p:spPr bwMode="auto">
          <a:xfrm>
            <a:off x="4724705" y="2425013"/>
            <a:ext cx="1000125" cy="1190"/>
          </a:xfrm>
          <a:prstGeom prst="line">
            <a:avLst/>
          </a:prstGeom>
          <a:noFill/>
          <a:ln w="19050" algn="ctr">
            <a:solidFill>
              <a:srgbClr val="FF0000"/>
            </a:solidFill>
            <a:round/>
            <a:headEnd/>
            <a:tailEnd/>
          </a:ln>
          <a:extLst>
            <a:ext uri="{909E8E84-426E-40DD-AFC4-6F175D3DCCD1}">
              <a14:hiddenFill xmlns:a14="http://schemas.microsoft.com/office/drawing/2010/main">
                <a:noFill/>
              </a14:hiddenFill>
            </a:ext>
          </a:extLst>
        </p:spPr>
      </p:cxnSp>
      <p:grpSp>
        <p:nvGrpSpPr>
          <p:cNvPr id="2" name="20 Grupo"/>
          <p:cNvGrpSpPr>
            <a:grpSpLocks/>
          </p:cNvGrpSpPr>
          <p:nvPr/>
        </p:nvGrpSpPr>
        <p:grpSpPr bwMode="auto">
          <a:xfrm>
            <a:off x="3961180" y="2260961"/>
            <a:ext cx="357187" cy="321469"/>
            <a:chOff x="1928794" y="3000372"/>
            <a:chExt cx="357190" cy="428628"/>
          </a:xfrm>
        </p:grpSpPr>
        <p:cxnSp>
          <p:nvCxnSpPr>
            <p:cNvPr id="11276" name="14 Conector recto"/>
            <p:cNvCxnSpPr>
              <a:cxnSpLocks noChangeShapeType="1"/>
            </p:cNvCxnSpPr>
            <p:nvPr/>
          </p:nvCxnSpPr>
          <p:spPr bwMode="auto">
            <a:xfrm rot="5400000" flipH="1" flipV="1">
              <a:off x="1928794" y="3000372"/>
              <a:ext cx="357190" cy="357190"/>
            </a:xfrm>
            <a:prstGeom prst="line">
              <a:avLst/>
            </a:prstGeom>
            <a:noFill/>
            <a:ln w="28575" algn="ctr">
              <a:solidFill>
                <a:srgbClr val="FF0000"/>
              </a:solidFill>
              <a:round/>
              <a:headEnd/>
              <a:tailEnd/>
            </a:ln>
            <a:extLst>
              <a:ext uri="{909E8E84-426E-40DD-AFC4-6F175D3DCCD1}">
                <a14:hiddenFill xmlns:a14="http://schemas.microsoft.com/office/drawing/2010/main">
                  <a:noFill/>
                </a14:hiddenFill>
              </a:ext>
            </a:extLst>
          </p:spPr>
        </p:cxnSp>
        <p:cxnSp>
          <p:nvCxnSpPr>
            <p:cNvPr id="11277" name="15 Conector recto"/>
            <p:cNvCxnSpPr>
              <a:cxnSpLocks noChangeShapeType="1"/>
            </p:cNvCxnSpPr>
            <p:nvPr/>
          </p:nvCxnSpPr>
          <p:spPr bwMode="auto">
            <a:xfrm rot="16200000" flipV="1">
              <a:off x="1928794" y="3071810"/>
              <a:ext cx="428628" cy="285752"/>
            </a:xfrm>
            <a:prstGeom prst="line">
              <a:avLst/>
            </a:prstGeom>
            <a:noFill/>
            <a:ln w="28575" algn="ctr">
              <a:solidFill>
                <a:srgbClr val="FF0000"/>
              </a:solidFill>
              <a:round/>
              <a:headEnd/>
              <a:tailEnd/>
            </a:ln>
            <a:extLst>
              <a:ext uri="{909E8E84-426E-40DD-AFC4-6F175D3DCCD1}">
                <a14:hiddenFill xmlns:a14="http://schemas.microsoft.com/office/drawing/2010/main">
                  <a:noFill/>
                </a14:hiddenFill>
              </a:ext>
            </a:extLst>
          </p:spPr>
        </p:cxnSp>
      </p:grpSp>
      <p:grpSp>
        <p:nvGrpSpPr>
          <p:cNvPr id="3" name="21 Grupo"/>
          <p:cNvGrpSpPr>
            <a:grpSpLocks/>
          </p:cNvGrpSpPr>
          <p:nvPr/>
        </p:nvGrpSpPr>
        <p:grpSpPr bwMode="auto">
          <a:xfrm>
            <a:off x="2000250" y="2250282"/>
            <a:ext cx="357188" cy="321469"/>
            <a:chOff x="1928794" y="3000372"/>
            <a:chExt cx="357190" cy="428628"/>
          </a:xfrm>
        </p:grpSpPr>
        <p:cxnSp>
          <p:nvCxnSpPr>
            <p:cNvPr id="11274" name="22 Conector recto"/>
            <p:cNvCxnSpPr>
              <a:cxnSpLocks noChangeShapeType="1"/>
            </p:cNvCxnSpPr>
            <p:nvPr/>
          </p:nvCxnSpPr>
          <p:spPr bwMode="auto">
            <a:xfrm rot="5400000" flipH="1" flipV="1">
              <a:off x="1928794" y="3000372"/>
              <a:ext cx="357190" cy="357190"/>
            </a:xfrm>
            <a:prstGeom prst="line">
              <a:avLst/>
            </a:prstGeom>
            <a:noFill/>
            <a:ln w="28575" algn="ctr">
              <a:solidFill>
                <a:srgbClr val="FF0000"/>
              </a:solidFill>
              <a:round/>
              <a:headEnd/>
              <a:tailEnd/>
            </a:ln>
            <a:extLst>
              <a:ext uri="{909E8E84-426E-40DD-AFC4-6F175D3DCCD1}">
                <a14:hiddenFill xmlns:a14="http://schemas.microsoft.com/office/drawing/2010/main">
                  <a:noFill/>
                </a14:hiddenFill>
              </a:ext>
            </a:extLst>
          </p:spPr>
        </p:cxnSp>
        <p:cxnSp>
          <p:nvCxnSpPr>
            <p:cNvPr id="11275" name="23 Conector recto"/>
            <p:cNvCxnSpPr>
              <a:cxnSpLocks noChangeShapeType="1"/>
            </p:cNvCxnSpPr>
            <p:nvPr/>
          </p:nvCxnSpPr>
          <p:spPr bwMode="auto">
            <a:xfrm rot="16200000" flipV="1">
              <a:off x="1928794" y="3071810"/>
              <a:ext cx="428628" cy="285752"/>
            </a:xfrm>
            <a:prstGeom prst="line">
              <a:avLst/>
            </a:prstGeom>
            <a:noFill/>
            <a:ln w="28575" algn="ctr">
              <a:solidFill>
                <a:srgbClr val="FF0000"/>
              </a:solidFill>
              <a:round/>
              <a:headEnd/>
              <a:tailEn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5133429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Título"/>
          <p:cNvSpPr>
            <a:spLocks noGrp="1"/>
          </p:cNvSpPr>
          <p:nvPr>
            <p:ph type="title"/>
          </p:nvPr>
        </p:nvSpPr>
        <p:spPr>
          <a:xfrm>
            <a:off x="1066800" y="160735"/>
            <a:ext cx="7620000" cy="803672"/>
          </a:xfrm>
        </p:spPr>
        <p:txBody>
          <a:bodyPr/>
          <a:lstStyle/>
          <a:p>
            <a:pPr eaLnBrk="1" hangingPunct="1"/>
            <a:r>
              <a:rPr lang="en-GB" b="1" smtClean="0">
                <a:solidFill>
                  <a:srgbClr val="FF0000"/>
                </a:solidFill>
                <a:latin typeface="Calibri" pitchFamily="34" charset="0"/>
              </a:rPr>
              <a:t>Form</a:t>
            </a:r>
          </a:p>
        </p:txBody>
      </p:sp>
      <p:sp>
        <p:nvSpPr>
          <p:cNvPr id="18" name="17 CuadroTexto"/>
          <p:cNvSpPr txBox="1"/>
          <p:nvPr/>
        </p:nvSpPr>
        <p:spPr>
          <a:xfrm>
            <a:off x="1285876" y="1655520"/>
            <a:ext cx="7072313" cy="923330"/>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p>
            <a:pPr algn="ctr" fontAlgn="auto">
              <a:spcBef>
                <a:spcPts val="0"/>
              </a:spcBef>
              <a:spcAft>
                <a:spcPts val="0"/>
              </a:spcAft>
              <a:defRPr/>
            </a:pPr>
            <a:endParaRPr lang="en-GB" b="1" dirty="0">
              <a:solidFill>
                <a:schemeClr val="tx1">
                  <a:lumMod val="90000"/>
                  <a:lumOff val="10000"/>
                </a:schemeClr>
              </a:solidFill>
              <a:latin typeface="Calibri" pitchFamily="34" charset="0"/>
            </a:endParaRPr>
          </a:p>
          <a:p>
            <a:pPr algn="ctr" fontAlgn="auto">
              <a:spcBef>
                <a:spcPts val="0"/>
              </a:spcBef>
              <a:spcAft>
                <a:spcPts val="0"/>
              </a:spcAft>
              <a:defRPr/>
            </a:pPr>
            <a:r>
              <a:rPr lang="en-GB" b="1" dirty="0">
                <a:solidFill>
                  <a:schemeClr val="tx1">
                    <a:lumMod val="90000"/>
                    <a:lumOff val="10000"/>
                  </a:schemeClr>
                </a:solidFill>
                <a:latin typeface="Calibri" pitchFamily="34" charset="0"/>
              </a:rPr>
              <a:t>Modal verbs </a:t>
            </a:r>
            <a:r>
              <a:rPr lang="en-GB" dirty="0">
                <a:latin typeface="Calibri" pitchFamily="34" charset="0"/>
              </a:rPr>
              <a:t>do</a:t>
            </a:r>
            <a:r>
              <a:rPr lang="en-GB" dirty="0">
                <a:solidFill>
                  <a:srgbClr val="C00000"/>
                </a:solidFill>
                <a:latin typeface="Calibri" pitchFamily="34" charset="0"/>
              </a:rPr>
              <a:t> </a:t>
            </a:r>
            <a:r>
              <a:rPr lang="en-GB" b="1" dirty="0">
                <a:solidFill>
                  <a:srgbClr val="C00000"/>
                </a:solidFill>
                <a:latin typeface="Calibri" pitchFamily="34" charset="0"/>
              </a:rPr>
              <a:t>not</a:t>
            </a:r>
            <a:r>
              <a:rPr lang="en-GB" dirty="0">
                <a:solidFill>
                  <a:srgbClr val="C00000"/>
                </a:solidFill>
                <a:latin typeface="Calibri" pitchFamily="34" charset="0"/>
              </a:rPr>
              <a:t> </a:t>
            </a:r>
            <a:r>
              <a:rPr lang="en-GB" dirty="0">
                <a:latin typeface="Calibri" pitchFamily="34" charset="0"/>
              </a:rPr>
              <a:t>have </a:t>
            </a:r>
            <a:r>
              <a:rPr lang="en-GB" b="1" dirty="0">
                <a:solidFill>
                  <a:srgbClr val="C00000"/>
                </a:solidFill>
                <a:latin typeface="Calibri" pitchFamily="34" charset="0"/>
              </a:rPr>
              <a:t>all the tenses</a:t>
            </a:r>
          </a:p>
          <a:p>
            <a:pPr algn="ctr" fontAlgn="auto">
              <a:spcBef>
                <a:spcPts val="0"/>
              </a:spcBef>
              <a:spcAft>
                <a:spcPts val="0"/>
              </a:spcAft>
              <a:defRPr/>
            </a:pPr>
            <a:endParaRPr lang="en-GB" dirty="0">
              <a:latin typeface="Calibri" pitchFamily="34" charset="0"/>
            </a:endParaRPr>
          </a:p>
        </p:txBody>
      </p:sp>
      <p:sp>
        <p:nvSpPr>
          <p:cNvPr id="19" name="18 CuadroTexto"/>
          <p:cNvSpPr txBox="1"/>
          <p:nvPr/>
        </p:nvSpPr>
        <p:spPr>
          <a:xfrm>
            <a:off x="1287492" y="2877160"/>
            <a:ext cx="7072313" cy="923330"/>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p>
            <a:pPr algn="ctr" fontAlgn="auto">
              <a:spcBef>
                <a:spcPts val="0"/>
              </a:spcBef>
              <a:spcAft>
                <a:spcPts val="0"/>
              </a:spcAft>
              <a:defRPr/>
            </a:pPr>
            <a:r>
              <a:rPr lang="hr-HR" b="1" dirty="0">
                <a:solidFill>
                  <a:schemeClr val="tx1">
                    <a:lumMod val="90000"/>
                    <a:lumOff val="10000"/>
                  </a:schemeClr>
                </a:solidFill>
                <a:latin typeface="Calibri" pitchFamily="34" charset="0"/>
              </a:rPr>
              <a:t>Many modals cannot be used with the past or the future tenses</a:t>
            </a:r>
            <a:endParaRPr lang="en-GB" dirty="0">
              <a:latin typeface="Calibri" pitchFamily="34" charset="0"/>
            </a:endParaRPr>
          </a:p>
          <a:p>
            <a:pPr algn="ctr" fontAlgn="auto">
              <a:spcBef>
                <a:spcPts val="0"/>
              </a:spcBef>
              <a:spcAft>
                <a:spcPts val="0"/>
              </a:spcAft>
              <a:defRPr/>
            </a:pPr>
            <a:r>
              <a:rPr lang="en-GB" b="1" dirty="0">
                <a:solidFill>
                  <a:srgbClr val="C00000"/>
                </a:solidFill>
                <a:latin typeface="Calibri" pitchFamily="34" charset="0"/>
              </a:rPr>
              <a:t>Can</a:t>
            </a:r>
            <a:r>
              <a:rPr lang="en-GB" dirty="0">
                <a:latin typeface="Calibri" pitchFamily="34" charset="0"/>
              </a:rPr>
              <a:t> </a:t>
            </a:r>
            <a:r>
              <a:rPr lang="hr-HR" dirty="0">
                <a:latin typeface="Calibri" pitchFamily="34" charset="0"/>
              </a:rPr>
              <a:t>- </a:t>
            </a:r>
            <a:r>
              <a:rPr lang="en-GB" b="1" dirty="0">
                <a:solidFill>
                  <a:srgbClr val="C00000"/>
                </a:solidFill>
                <a:latin typeface="Calibri" pitchFamily="34" charset="0"/>
              </a:rPr>
              <a:t>be able to</a:t>
            </a:r>
          </a:p>
          <a:p>
            <a:pPr algn="ctr" fontAlgn="auto">
              <a:spcBef>
                <a:spcPts val="0"/>
              </a:spcBef>
              <a:spcAft>
                <a:spcPts val="0"/>
              </a:spcAft>
              <a:defRPr/>
            </a:pPr>
            <a:r>
              <a:rPr lang="en-GB" b="1" dirty="0">
                <a:solidFill>
                  <a:srgbClr val="C00000"/>
                </a:solidFill>
                <a:latin typeface="Calibri" pitchFamily="34" charset="0"/>
              </a:rPr>
              <a:t>Must</a:t>
            </a:r>
            <a:r>
              <a:rPr lang="en-GB" b="1" dirty="0">
                <a:latin typeface="Calibri" pitchFamily="34" charset="0"/>
              </a:rPr>
              <a:t> </a:t>
            </a:r>
            <a:r>
              <a:rPr lang="hr-HR" b="1" dirty="0">
                <a:latin typeface="Calibri" pitchFamily="34" charset="0"/>
              </a:rPr>
              <a:t>-</a:t>
            </a:r>
            <a:r>
              <a:rPr lang="en-GB" b="1" dirty="0">
                <a:latin typeface="Calibri" pitchFamily="34" charset="0"/>
              </a:rPr>
              <a:t> </a:t>
            </a:r>
            <a:r>
              <a:rPr lang="en-GB" b="1" dirty="0">
                <a:solidFill>
                  <a:srgbClr val="C00000"/>
                </a:solidFill>
                <a:latin typeface="Calibri" pitchFamily="34" charset="0"/>
              </a:rPr>
              <a:t>have </a:t>
            </a:r>
            <a:r>
              <a:rPr lang="en-GB" b="1" dirty="0" smtClean="0">
                <a:solidFill>
                  <a:srgbClr val="C00000"/>
                </a:solidFill>
                <a:latin typeface="Calibri" pitchFamily="34" charset="0"/>
              </a:rPr>
              <a:t>to</a:t>
            </a:r>
            <a:endParaRPr lang="en-GB" dirty="0">
              <a:solidFill>
                <a:srgbClr val="C00000"/>
              </a:solidFill>
              <a:latin typeface="Calibri" pitchFamily="34" charset="0"/>
            </a:endParaRPr>
          </a:p>
        </p:txBody>
      </p:sp>
      <p:sp>
        <p:nvSpPr>
          <p:cNvPr id="27" name="26 CuadroTexto"/>
          <p:cNvSpPr txBox="1"/>
          <p:nvPr/>
        </p:nvSpPr>
        <p:spPr>
          <a:xfrm>
            <a:off x="1643063" y="4093369"/>
            <a:ext cx="6500812" cy="400110"/>
          </a:xfrm>
          <a:prstGeom prst="rect">
            <a:avLst/>
          </a:prstGeom>
          <a:noFill/>
        </p:spPr>
        <p:txBody>
          <a:bodyPr>
            <a:spAutoFit/>
          </a:bodyPr>
          <a:lstStyle/>
          <a:p>
            <a:pPr fontAlgn="auto">
              <a:spcBef>
                <a:spcPts val="0"/>
              </a:spcBef>
              <a:spcAft>
                <a:spcPts val="0"/>
              </a:spcAft>
              <a:defRPr/>
            </a:pPr>
            <a:r>
              <a:rPr lang="hr-HR" sz="2000" dirty="0">
                <a:solidFill>
                  <a:schemeClr val="bg1"/>
                </a:solidFill>
                <a:latin typeface="Calibri" pitchFamily="34" charset="0"/>
              </a:rPr>
              <a:t>I </a:t>
            </a:r>
            <a:r>
              <a:rPr lang="hr-HR" sz="2000" b="1" dirty="0">
                <a:solidFill>
                  <a:schemeClr val="bg1"/>
                </a:solidFill>
                <a:latin typeface="Calibri" pitchFamily="34" charset="0"/>
              </a:rPr>
              <a:t>can </a:t>
            </a:r>
            <a:r>
              <a:rPr lang="hr-HR" sz="2000" dirty="0">
                <a:solidFill>
                  <a:schemeClr val="bg1"/>
                </a:solidFill>
                <a:latin typeface="Calibri" pitchFamily="34" charset="0"/>
              </a:rPr>
              <a:t>solve the problem. – I </a:t>
            </a:r>
            <a:r>
              <a:rPr lang="hr-HR" sz="2000" b="1" dirty="0">
                <a:solidFill>
                  <a:schemeClr val="bg1"/>
                </a:solidFill>
                <a:latin typeface="Calibri" pitchFamily="34" charset="0"/>
              </a:rPr>
              <a:t>was able to</a:t>
            </a:r>
            <a:r>
              <a:rPr lang="hr-HR" sz="2000" dirty="0">
                <a:solidFill>
                  <a:schemeClr val="bg1"/>
                </a:solidFill>
                <a:latin typeface="Calibri" pitchFamily="34" charset="0"/>
              </a:rPr>
              <a:t> solve the problem. </a:t>
            </a:r>
            <a:endParaRPr lang="en-GB" sz="2000" dirty="0">
              <a:solidFill>
                <a:schemeClr val="bg1"/>
              </a:solidFill>
            </a:endParaRPr>
          </a:p>
        </p:txBody>
      </p:sp>
      <p:sp>
        <p:nvSpPr>
          <p:cNvPr id="28" name="27 CuadroTexto"/>
          <p:cNvSpPr txBox="1"/>
          <p:nvPr/>
        </p:nvSpPr>
        <p:spPr>
          <a:xfrm>
            <a:off x="1214438" y="4446985"/>
            <a:ext cx="7429500" cy="400110"/>
          </a:xfrm>
          <a:prstGeom prst="rect">
            <a:avLst/>
          </a:prstGeom>
          <a:noFill/>
        </p:spPr>
        <p:txBody>
          <a:bodyPr>
            <a:spAutoFit/>
          </a:bodyPr>
          <a:lstStyle/>
          <a:p>
            <a:pPr fontAlgn="auto">
              <a:spcBef>
                <a:spcPts val="0"/>
              </a:spcBef>
              <a:spcAft>
                <a:spcPts val="0"/>
              </a:spcAft>
              <a:defRPr/>
            </a:pPr>
            <a:r>
              <a:rPr lang="hr-HR" sz="2000" dirty="0">
                <a:solidFill>
                  <a:schemeClr val="bg1"/>
                </a:solidFill>
                <a:latin typeface="Calibri" pitchFamily="34" charset="0"/>
              </a:rPr>
              <a:t>        </a:t>
            </a:r>
            <a:r>
              <a:rPr lang="en-GB" sz="2000" dirty="0">
                <a:solidFill>
                  <a:schemeClr val="bg1"/>
                </a:solidFill>
                <a:latin typeface="Calibri" pitchFamily="34" charset="0"/>
              </a:rPr>
              <a:t>You  </a:t>
            </a:r>
            <a:r>
              <a:rPr lang="hr-HR" sz="2000" b="1" dirty="0">
                <a:solidFill>
                  <a:schemeClr val="bg1"/>
                </a:solidFill>
                <a:latin typeface="Calibri" pitchFamily="34" charset="0"/>
              </a:rPr>
              <a:t>must</a:t>
            </a:r>
            <a:r>
              <a:rPr lang="en-GB" sz="2000" b="1" dirty="0">
                <a:solidFill>
                  <a:schemeClr val="bg1"/>
                </a:solidFill>
                <a:latin typeface="Calibri" pitchFamily="34" charset="0"/>
              </a:rPr>
              <a:t> </a:t>
            </a:r>
            <a:r>
              <a:rPr lang="en-GB" sz="2000" dirty="0">
                <a:solidFill>
                  <a:schemeClr val="bg1"/>
                </a:solidFill>
                <a:latin typeface="Calibri" pitchFamily="34" charset="0"/>
              </a:rPr>
              <a:t>come early</a:t>
            </a:r>
            <a:r>
              <a:rPr lang="hr-HR" sz="2000" dirty="0">
                <a:solidFill>
                  <a:schemeClr val="bg1"/>
                </a:solidFill>
                <a:latin typeface="Calibri" pitchFamily="34" charset="0"/>
              </a:rPr>
              <a:t>. – You </a:t>
            </a:r>
            <a:r>
              <a:rPr lang="hr-HR" sz="2000" b="1" dirty="0">
                <a:solidFill>
                  <a:schemeClr val="bg1"/>
                </a:solidFill>
                <a:latin typeface="Calibri" pitchFamily="34" charset="0"/>
              </a:rPr>
              <a:t>had to </a:t>
            </a:r>
            <a:r>
              <a:rPr lang="hr-HR" sz="2000" dirty="0">
                <a:solidFill>
                  <a:schemeClr val="bg1"/>
                </a:solidFill>
                <a:latin typeface="Calibri" pitchFamily="34" charset="0"/>
              </a:rPr>
              <a:t>come early yesterday. </a:t>
            </a:r>
            <a:endParaRPr lang="en-GB" sz="2000" dirty="0">
              <a:solidFill>
                <a:schemeClr val="bg1"/>
              </a:solidFill>
            </a:endParaRPr>
          </a:p>
        </p:txBody>
      </p:sp>
    </p:spTree>
    <p:extLst>
      <p:ext uri="{BB962C8B-B14F-4D97-AF65-F5344CB8AC3E}">
        <p14:creationId xmlns:p14="http://schemas.microsoft.com/office/powerpoint/2010/main" val="3154502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54" presetClass="entr" presetSubtype="0" accel="10000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ppt_w</p:attrName>
                                        </p:attrNameLst>
                                      </p:cBhvr>
                                      <p:tavLst>
                                        <p:tav tm="0">
                                          <p:val>
                                            <p:strVal val="#ppt_w*0.05"/>
                                          </p:val>
                                        </p:tav>
                                        <p:tav tm="100000">
                                          <p:val>
                                            <p:strVal val="#ppt_w"/>
                                          </p:val>
                                        </p:tav>
                                      </p:tavLst>
                                    </p:anim>
                                    <p:anim calcmode="lin" valueType="num">
                                      <p:cBhvr>
                                        <p:cTn id="16" dur="500" fill="hold"/>
                                        <p:tgtEl>
                                          <p:spTgt spid="28"/>
                                        </p:tgtEl>
                                        <p:attrNameLst>
                                          <p:attrName>ppt_h</p:attrName>
                                        </p:attrNameLst>
                                      </p:cBhvr>
                                      <p:tavLst>
                                        <p:tav tm="0">
                                          <p:val>
                                            <p:strVal val="#ppt_h"/>
                                          </p:val>
                                        </p:tav>
                                        <p:tav tm="100000">
                                          <p:val>
                                            <p:strVal val="#ppt_h"/>
                                          </p:val>
                                        </p:tav>
                                      </p:tavLst>
                                    </p:anim>
                                    <p:anim calcmode="lin" valueType="num">
                                      <p:cBhvr>
                                        <p:cTn id="17" dur="500" fill="hold"/>
                                        <p:tgtEl>
                                          <p:spTgt spid="28"/>
                                        </p:tgtEl>
                                        <p:attrNameLst>
                                          <p:attrName>ppt_x</p:attrName>
                                        </p:attrNameLst>
                                      </p:cBhvr>
                                      <p:tavLst>
                                        <p:tav tm="0">
                                          <p:val>
                                            <p:strVal val="#ppt_x-.2"/>
                                          </p:val>
                                        </p:tav>
                                        <p:tav tm="100000">
                                          <p:val>
                                            <p:strVal val="#ppt_x"/>
                                          </p:val>
                                        </p:tav>
                                      </p:tavLst>
                                    </p:anim>
                                    <p:anim calcmode="lin" valueType="num">
                                      <p:cBhvr>
                                        <p:cTn id="18" dur="500" fill="hold"/>
                                        <p:tgtEl>
                                          <p:spTgt spid="28"/>
                                        </p:tgtEl>
                                        <p:attrNameLst>
                                          <p:attrName>ppt_y</p:attrName>
                                        </p:attrNameLst>
                                      </p:cBhvr>
                                      <p:tavLst>
                                        <p:tav tm="0">
                                          <p:val>
                                            <p:strVal val="#ppt_y"/>
                                          </p:val>
                                        </p:tav>
                                        <p:tav tm="100000">
                                          <p:val>
                                            <p:strVal val="#ppt_y"/>
                                          </p:val>
                                        </p:tav>
                                      </p:tavLst>
                                    </p:anim>
                                    <p:animEffect transition="in" filter="fade">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7" grpId="0"/>
      <p:bldP spid="2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p:cNvSpPr>
            <a:spLocks noGrp="1"/>
          </p:cNvSpPr>
          <p:nvPr>
            <p:ph type="title"/>
          </p:nvPr>
        </p:nvSpPr>
        <p:spPr/>
        <p:txBody>
          <a:bodyPr/>
          <a:lstStyle/>
          <a:p>
            <a:pPr eaLnBrk="1" hangingPunct="1"/>
            <a:r>
              <a:rPr lang="en-GB" dirty="0" smtClean="0">
                <a:latin typeface="Calibri" pitchFamily="34" charset="0"/>
              </a:rPr>
              <a:t>Modals</a:t>
            </a:r>
          </a:p>
        </p:txBody>
      </p:sp>
      <p:graphicFrame>
        <p:nvGraphicFramePr>
          <p:cNvPr id="2" name="İçerik Yer Tutucusu 1"/>
          <p:cNvGraphicFramePr>
            <a:graphicFrameLocks noGrp="1"/>
          </p:cNvGraphicFramePr>
          <p:nvPr>
            <p:ph sz="quarter" idx="1"/>
            <p:extLst>
              <p:ext uri="{D42A27DB-BD31-4B8C-83A1-F6EECF244321}">
                <p14:modId xmlns:p14="http://schemas.microsoft.com/office/powerpoint/2010/main" val="1938811493"/>
              </p:ext>
            </p:extLst>
          </p:nvPr>
        </p:nvGraphicFramePr>
        <p:xfrm>
          <a:off x="143556" y="1197405"/>
          <a:ext cx="8856888" cy="3915711"/>
        </p:xfrm>
        <a:graphic>
          <a:graphicData uri="http://schemas.openxmlformats.org/drawingml/2006/table">
            <a:tbl>
              <a:tblPr>
                <a:tableStyleId>{2D5ABB26-0587-4C30-8999-92F81FD0307C}</a:tableStyleId>
              </a:tblPr>
              <a:tblGrid>
                <a:gridCol w="1374344"/>
                <a:gridCol w="3054100"/>
                <a:gridCol w="4428444"/>
              </a:tblGrid>
              <a:tr h="258458">
                <a:tc>
                  <a:txBody>
                    <a:bodyPr/>
                    <a:lstStyle/>
                    <a:p>
                      <a:pPr algn="l"/>
                      <a:r>
                        <a:rPr lang="en-GB" sz="1600" noProof="0" dirty="0" smtClean="0">
                          <a:solidFill>
                            <a:schemeClr val="bg1"/>
                          </a:solidFill>
                          <a:effectLst/>
                        </a:rPr>
                        <a:t>Modal Verb</a:t>
                      </a:r>
                      <a:endParaRPr lang="en-GB" sz="1600" b="1" noProof="0" dirty="0">
                        <a:solidFill>
                          <a:schemeClr val="bg1"/>
                        </a:solidFill>
                        <a:effectLst/>
                      </a:endParaRPr>
                    </a:p>
                  </a:txBody>
                  <a:tcPr marL="18023" marR="18023" marT="13517" marB="13517" anchor="ctr"/>
                </a:tc>
                <a:tc>
                  <a:txBody>
                    <a:bodyPr/>
                    <a:lstStyle/>
                    <a:p>
                      <a:pPr algn="l"/>
                      <a:r>
                        <a:rPr lang="tr-TR" sz="1600" noProof="0" dirty="0" smtClean="0">
                          <a:solidFill>
                            <a:schemeClr val="bg1"/>
                          </a:solidFill>
                          <a:effectLst/>
                        </a:rPr>
                        <a:t>                    </a:t>
                      </a:r>
                      <a:r>
                        <a:rPr lang="en-GB" sz="1600" noProof="0" dirty="0" smtClean="0">
                          <a:solidFill>
                            <a:schemeClr val="bg1"/>
                          </a:solidFill>
                          <a:effectLst/>
                        </a:rPr>
                        <a:t>Expressing</a:t>
                      </a:r>
                      <a:endParaRPr lang="en-GB" sz="1600" b="1" noProof="0" dirty="0">
                        <a:solidFill>
                          <a:schemeClr val="bg1"/>
                        </a:solidFill>
                        <a:effectLst/>
                      </a:endParaRPr>
                    </a:p>
                  </a:txBody>
                  <a:tcPr marL="18023" marR="18023" marT="13517" marB="13517" anchor="ctr"/>
                </a:tc>
                <a:tc>
                  <a:txBody>
                    <a:bodyPr/>
                    <a:lstStyle/>
                    <a:p>
                      <a:pPr algn="l"/>
                      <a:r>
                        <a:rPr lang="tr-TR" sz="1600" noProof="0" dirty="0" smtClean="0">
                          <a:solidFill>
                            <a:schemeClr val="bg1"/>
                          </a:solidFill>
                          <a:effectLst/>
                        </a:rPr>
                        <a:t>                                       </a:t>
                      </a:r>
                      <a:r>
                        <a:rPr lang="en-GB" sz="1600" noProof="0" dirty="0" smtClean="0">
                          <a:solidFill>
                            <a:schemeClr val="bg1"/>
                          </a:solidFill>
                          <a:effectLst/>
                        </a:rPr>
                        <a:t>Example</a:t>
                      </a:r>
                      <a:endParaRPr lang="en-GB" sz="1600" b="1" noProof="0" dirty="0">
                        <a:solidFill>
                          <a:schemeClr val="bg1"/>
                        </a:solidFill>
                        <a:effectLst/>
                      </a:endParaRPr>
                    </a:p>
                  </a:txBody>
                  <a:tcPr marL="18023" marR="18023" marT="13517" marB="13517" anchor="ctr"/>
                </a:tc>
              </a:tr>
              <a:tr h="312156">
                <a:tc rowSpan="2">
                  <a:txBody>
                    <a:bodyPr/>
                    <a:lstStyle/>
                    <a:p>
                      <a:pPr algn="l"/>
                      <a:r>
                        <a:rPr lang="en-GB" sz="1600" noProof="0" dirty="0" smtClean="0">
                          <a:solidFill>
                            <a:schemeClr val="bg1"/>
                          </a:solidFill>
                          <a:effectLst/>
                        </a:rPr>
                        <a:t>must</a:t>
                      </a:r>
                      <a:endParaRPr lang="en-GB" sz="1600" noProof="0" dirty="0">
                        <a:solidFill>
                          <a:schemeClr val="bg1"/>
                        </a:solidFill>
                        <a:effectLst/>
                      </a:endParaRPr>
                    </a:p>
                  </a:txBody>
                  <a:tcPr marL="18023" marR="18023" marT="13517" marB="13517" anchor="ctr"/>
                </a:tc>
                <a:tc>
                  <a:txBody>
                    <a:bodyPr/>
                    <a:lstStyle/>
                    <a:p>
                      <a:pPr algn="ctr" fontAlgn="t"/>
                      <a:r>
                        <a:rPr lang="en-GB" sz="1600" noProof="0" dirty="0" smtClean="0">
                          <a:solidFill>
                            <a:schemeClr val="bg1"/>
                          </a:solidFill>
                          <a:effectLst/>
                        </a:rPr>
                        <a:t>Strong obligation</a:t>
                      </a:r>
                      <a:endParaRPr lang="en-GB" sz="1600" noProof="0" dirty="0">
                        <a:solidFill>
                          <a:schemeClr val="bg1"/>
                        </a:solidFill>
                        <a:effectLst/>
                      </a:endParaRPr>
                    </a:p>
                  </a:txBody>
                  <a:tcPr marL="18023" marR="18023" marT="13517" marB="13517"/>
                </a:tc>
                <a:tc>
                  <a:txBody>
                    <a:bodyPr/>
                    <a:lstStyle/>
                    <a:p>
                      <a:pPr algn="ctr" fontAlgn="t"/>
                      <a:r>
                        <a:rPr lang="en-GB" sz="1600" noProof="0">
                          <a:solidFill>
                            <a:schemeClr val="bg1"/>
                          </a:solidFill>
                          <a:effectLst/>
                        </a:rPr>
                        <a:t>You must stop when the traffic lights turn red.</a:t>
                      </a:r>
                    </a:p>
                  </a:txBody>
                  <a:tcPr marL="18023" marR="18023" marT="13517" marB="13517"/>
                </a:tc>
              </a:tr>
              <a:tr h="491121">
                <a:tc vMerge="1">
                  <a:txBody>
                    <a:bodyPr/>
                    <a:lstStyle/>
                    <a:p>
                      <a:endParaRPr lang="tr-TR"/>
                    </a:p>
                  </a:txBody>
                  <a:tcPr/>
                </a:tc>
                <a:tc>
                  <a:txBody>
                    <a:bodyPr/>
                    <a:lstStyle/>
                    <a:p>
                      <a:pPr algn="ctr" fontAlgn="t"/>
                      <a:r>
                        <a:rPr lang="en-GB" sz="1600" noProof="0" dirty="0" smtClean="0">
                          <a:solidFill>
                            <a:schemeClr val="bg1"/>
                          </a:solidFill>
                          <a:effectLst/>
                        </a:rPr>
                        <a:t>logical conclusion / Certainty</a:t>
                      </a:r>
                      <a:endParaRPr lang="en-GB" sz="1600" noProof="0" dirty="0">
                        <a:solidFill>
                          <a:schemeClr val="bg1"/>
                        </a:solidFill>
                        <a:effectLst/>
                      </a:endParaRPr>
                    </a:p>
                  </a:txBody>
                  <a:tcPr marL="18023" marR="18023" marT="13517" marB="13517"/>
                </a:tc>
                <a:tc>
                  <a:txBody>
                    <a:bodyPr/>
                    <a:lstStyle/>
                    <a:p>
                      <a:pPr algn="ctr" fontAlgn="t"/>
                      <a:r>
                        <a:rPr lang="en-GB" sz="1600" noProof="0">
                          <a:solidFill>
                            <a:schemeClr val="bg1"/>
                          </a:solidFill>
                          <a:effectLst/>
                        </a:rPr>
                        <a:t>He must be very tired. He's been working all day long.</a:t>
                      </a:r>
                    </a:p>
                  </a:txBody>
                  <a:tcPr marL="18023" marR="18023" marT="13517" marB="13517"/>
                </a:tc>
              </a:tr>
              <a:tr h="312156">
                <a:tc>
                  <a:txBody>
                    <a:bodyPr/>
                    <a:lstStyle/>
                    <a:p>
                      <a:pPr algn="l"/>
                      <a:r>
                        <a:rPr lang="en-GB" sz="1600" noProof="0" smtClean="0">
                          <a:solidFill>
                            <a:schemeClr val="bg1"/>
                          </a:solidFill>
                          <a:effectLst/>
                        </a:rPr>
                        <a:t>must not</a:t>
                      </a:r>
                      <a:endParaRPr lang="en-GB" sz="1600" noProof="0">
                        <a:solidFill>
                          <a:schemeClr val="bg1"/>
                        </a:solidFill>
                        <a:effectLst/>
                      </a:endParaRPr>
                    </a:p>
                  </a:txBody>
                  <a:tcPr marL="18023" marR="18023" marT="13517" marB="13517" anchor="ctr"/>
                </a:tc>
                <a:tc>
                  <a:txBody>
                    <a:bodyPr/>
                    <a:lstStyle/>
                    <a:p>
                      <a:pPr algn="ctr" fontAlgn="t"/>
                      <a:r>
                        <a:rPr lang="en-GB" sz="1600" noProof="0" dirty="0" smtClean="0">
                          <a:solidFill>
                            <a:schemeClr val="bg1"/>
                          </a:solidFill>
                          <a:effectLst/>
                        </a:rPr>
                        <a:t>prohibition</a:t>
                      </a:r>
                      <a:endParaRPr lang="en-GB" sz="1600" noProof="0" dirty="0">
                        <a:solidFill>
                          <a:schemeClr val="bg1"/>
                        </a:solidFill>
                        <a:effectLst/>
                      </a:endParaRPr>
                    </a:p>
                  </a:txBody>
                  <a:tcPr marL="18023" marR="18023" marT="13517" marB="13517"/>
                </a:tc>
                <a:tc>
                  <a:txBody>
                    <a:bodyPr/>
                    <a:lstStyle/>
                    <a:p>
                      <a:pPr algn="ctr" fontAlgn="t"/>
                      <a:r>
                        <a:rPr lang="en-GB" sz="1600" noProof="0">
                          <a:solidFill>
                            <a:schemeClr val="bg1"/>
                          </a:solidFill>
                          <a:effectLst/>
                        </a:rPr>
                        <a:t>You must not smoke in the hospital.</a:t>
                      </a:r>
                    </a:p>
                  </a:txBody>
                  <a:tcPr marL="18023" marR="18023" marT="13517" marB="13517"/>
                </a:tc>
              </a:tr>
              <a:tr h="258458">
                <a:tc rowSpan="3">
                  <a:txBody>
                    <a:bodyPr/>
                    <a:lstStyle/>
                    <a:p>
                      <a:pPr algn="l"/>
                      <a:r>
                        <a:rPr lang="en-GB" sz="1600" noProof="0" smtClean="0">
                          <a:solidFill>
                            <a:schemeClr val="bg1"/>
                          </a:solidFill>
                          <a:effectLst/>
                        </a:rPr>
                        <a:t>can</a:t>
                      </a:r>
                      <a:endParaRPr lang="en-GB" sz="1600" noProof="0">
                        <a:solidFill>
                          <a:schemeClr val="bg1"/>
                        </a:solidFill>
                        <a:effectLst/>
                      </a:endParaRPr>
                    </a:p>
                  </a:txBody>
                  <a:tcPr marL="18023" marR="18023" marT="13517" marB="13517" anchor="ctr"/>
                </a:tc>
                <a:tc>
                  <a:txBody>
                    <a:bodyPr/>
                    <a:lstStyle/>
                    <a:p>
                      <a:pPr algn="ctr" fontAlgn="t"/>
                      <a:r>
                        <a:rPr lang="en-GB" sz="1600" noProof="0" dirty="0" smtClean="0">
                          <a:solidFill>
                            <a:schemeClr val="bg1"/>
                          </a:solidFill>
                          <a:effectLst/>
                        </a:rPr>
                        <a:t>ability</a:t>
                      </a:r>
                      <a:endParaRPr lang="en-GB" sz="1600" noProof="0" dirty="0">
                        <a:solidFill>
                          <a:schemeClr val="bg1"/>
                        </a:solidFill>
                        <a:effectLst/>
                      </a:endParaRPr>
                    </a:p>
                  </a:txBody>
                  <a:tcPr marL="18023" marR="18023" marT="13517" marB="13517"/>
                </a:tc>
                <a:tc>
                  <a:txBody>
                    <a:bodyPr/>
                    <a:lstStyle/>
                    <a:p>
                      <a:pPr algn="ctr" fontAlgn="t"/>
                      <a:r>
                        <a:rPr lang="en-GB" sz="1600" noProof="0" smtClean="0">
                          <a:solidFill>
                            <a:schemeClr val="bg1"/>
                          </a:solidFill>
                          <a:effectLst/>
                        </a:rPr>
                        <a:t>I can swim.</a:t>
                      </a:r>
                      <a:endParaRPr lang="en-GB" sz="1600" noProof="0">
                        <a:solidFill>
                          <a:schemeClr val="bg1"/>
                        </a:solidFill>
                        <a:effectLst/>
                      </a:endParaRPr>
                    </a:p>
                  </a:txBody>
                  <a:tcPr marL="18023" marR="18023" marT="13517" marB="13517"/>
                </a:tc>
              </a:tr>
              <a:tr h="258458">
                <a:tc vMerge="1">
                  <a:txBody>
                    <a:bodyPr/>
                    <a:lstStyle/>
                    <a:p>
                      <a:endParaRPr lang="tr-TR"/>
                    </a:p>
                  </a:txBody>
                  <a:tcPr/>
                </a:tc>
                <a:tc>
                  <a:txBody>
                    <a:bodyPr/>
                    <a:lstStyle/>
                    <a:p>
                      <a:pPr algn="ctr" fontAlgn="t"/>
                      <a:r>
                        <a:rPr lang="en-GB" sz="1600" noProof="0" smtClean="0">
                          <a:solidFill>
                            <a:schemeClr val="bg1"/>
                          </a:solidFill>
                          <a:effectLst/>
                        </a:rPr>
                        <a:t>permission</a:t>
                      </a:r>
                      <a:endParaRPr lang="en-GB" sz="1600" noProof="0">
                        <a:solidFill>
                          <a:schemeClr val="bg1"/>
                        </a:solidFill>
                        <a:effectLst/>
                      </a:endParaRPr>
                    </a:p>
                  </a:txBody>
                  <a:tcPr marL="18023" marR="18023" marT="13517" marB="13517"/>
                </a:tc>
                <a:tc>
                  <a:txBody>
                    <a:bodyPr/>
                    <a:lstStyle/>
                    <a:p>
                      <a:pPr algn="ctr" fontAlgn="t"/>
                      <a:r>
                        <a:rPr lang="en-GB" sz="1600" noProof="0" dirty="0">
                          <a:solidFill>
                            <a:schemeClr val="bg1"/>
                          </a:solidFill>
                          <a:effectLst/>
                        </a:rPr>
                        <a:t>Can I use your phone please?</a:t>
                      </a:r>
                    </a:p>
                  </a:txBody>
                  <a:tcPr marL="18023" marR="18023" marT="13517" marB="13517"/>
                </a:tc>
              </a:tr>
              <a:tr h="258458">
                <a:tc vMerge="1">
                  <a:txBody>
                    <a:bodyPr/>
                    <a:lstStyle/>
                    <a:p>
                      <a:endParaRPr lang="tr-TR"/>
                    </a:p>
                  </a:txBody>
                  <a:tcPr/>
                </a:tc>
                <a:tc>
                  <a:txBody>
                    <a:bodyPr/>
                    <a:lstStyle/>
                    <a:p>
                      <a:pPr algn="ctr" fontAlgn="t"/>
                      <a:r>
                        <a:rPr lang="en-GB" sz="1600" noProof="0" smtClean="0">
                          <a:solidFill>
                            <a:schemeClr val="bg1"/>
                          </a:solidFill>
                          <a:effectLst/>
                        </a:rPr>
                        <a:t>possibility</a:t>
                      </a:r>
                      <a:endParaRPr lang="en-GB" sz="1600" noProof="0">
                        <a:solidFill>
                          <a:schemeClr val="bg1"/>
                        </a:solidFill>
                        <a:effectLst/>
                      </a:endParaRPr>
                    </a:p>
                  </a:txBody>
                  <a:tcPr marL="18023" marR="18023" marT="13517" marB="13517"/>
                </a:tc>
                <a:tc>
                  <a:txBody>
                    <a:bodyPr/>
                    <a:lstStyle/>
                    <a:p>
                      <a:pPr algn="ctr" fontAlgn="t"/>
                      <a:r>
                        <a:rPr lang="en-GB" sz="1600" noProof="0" dirty="0" smtClean="0">
                          <a:solidFill>
                            <a:schemeClr val="bg1"/>
                          </a:solidFill>
                          <a:effectLst/>
                        </a:rPr>
                        <a:t>Smoking can cause cancer.</a:t>
                      </a:r>
                      <a:endParaRPr lang="en-GB" sz="1600" noProof="0" dirty="0">
                        <a:solidFill>
                          <a:schemeClr val="bg1"/>
                        </a:solidFill>
                        <a:effectLst/>
                      </a:endParaRPr>
                    </a:p>
                  </a:txBody>
                  <a:tcPr marL="18023" marR="18023" marT="13517" marB="13517"/>
                </a:tc>
              </a:tr>
              <a:tr h="312156">
                <a:tc rowSpan="3">
                  <a:txBody>
                    <a:bodyPr/>
                    <a:lstStyle/>
                    <a:p>
                      <a:pPr algn="l"/>
                      <a:r>
                        <a:rPr lang="en-GB" sz="1600" noProof="0" smtClean="0">
                          <a:solidFill>
                            <a:schemeClr val="bg1"/>
                          </a:solidFill>
                          <a:effectLst/>
                        </a:rPr>
                        <a:t>could</a:t>
                      </a:r>
                      <a:endParaRPr lang="en-GB" sz="1600" noProof="0">
                        <a:solidFill>
                          <a:schemeClr val="bg1"/>
                        </a:solidFill>
                        <a:effectLst/>
                      </a:endParaRPr>
                    </a:p>
                  </a:txBody>
                  <a:tcPr marL="18023" marR="18023" marT="13517" marB="13517" anchor="ctr"/>
                </a:tc>
                <a:tc>
                  <a:txBody>
                    <a:bodyPr/>
                    <a:lstStyle/>
                    <a:p>
                      <a:pPr algn="ctr" fontAlgn="t"/>
                      <a:r>
                        <a:rPr lang="en-GB" sz="1600" noProof="0" smtClean="0">
                          <a:solidFill>
                            <a:schemeClr val="bg1"/>
                          </a:solidFill>
                          <a:effectLst/>
                        </a:rPr>
                        <a:t>ability in the past</a:t>
                      </a:r>
                      <a:endParaRPr lang="en-GB" sz="1600" noProof="0">
                        <a:solidFill>
                          <a:schemeClr val="bg1"/>
                        </a:solidFill>
                        <a:effectLst/>
                      </a:endParaRPr>
                    </a:p>
                  </a:txBody>
                  <a:tcPr marL="18023" marR="18023" marT="13517" marB="13517"/>
                </a:tc>
                <a:tc>
                  <a:txBody>
                    <a:bodyPr/>
                    <a:lstStyle/>
                    <a:p>
                      <a:pPr algn="ctr" fontAlgn="t"/>
                      <a:r>
                        <a:rPr lang="en-GB" sz="1600" noProof="0" dirty="0">
                          <a:solidFill>
                            <a:schemeClr val="bg1"/>
                          </a:solidFill>
                          <a:effectLst/>
                        </a:rPr>
                        <a:t>When I was younger I could run fast.</a:t>
                      </a:r>
                    </a:p>
                  </a:txBody>
                  <a:tcPr marL="18023" marR="18023" marT="13517" marB="13517"/>
                </a:tc>
              </a:tr>
              <a:tr h="312156">
                <a:tc vMerge="1">
                  <a:txBody>
                    <a:bodyPr/>
                    <a:lstStyle/>
                    <a:p>
                      <a:endParaRPr lang="tr-TR"/>
                    </a:p>
                  </a:txBody>
                  <a:tcPr/>
                </a:tc>
                <a:tc>
                  <a:txBody>
                    <a:bodyPr/>
                    <a:lstStyle/>
                    <a:p>
                      <a:pPr algn="ctr" fontAlgn="t"/>
                      <a:r>
                        <a:rPr lang="en-GB" sz="1600" noProof="0" smtClean="0">
                          <a:solidFill>
                            <a:schemeClr val="bg1"/>
                          </a:solidFill>
                          <a:effectLst/>
                        </a:rPr>
                        <a:t>polite permission</a:t>
                      </a:r>
                      <a:endParaRPr lang="en-GB" sz="1600" noProof="0">
                        <a:solidFill>
                          <a:schemeClr val="bg1"/>
                        </a:solidFill>
                        <a:effectLst/>
                      </a:endParaRPr>
                    </a:p>
                  </a:txBody>
                  <a:tcPr marL="18023" marR="18023" marT="13517" marB="13517"/>
                </a:tc>
                <a:tc>
                  <a:txBody>
                    <a:bodyPr/>
                    <a:lstStyle/>
                    <a:p>
                      <a:pPr algn="ctr" fontAlgn="t"/>
                      <a:r>
                        <a:rPr lang="en-GB" sz="1600" noProof="0" dirty="0">
                          <a:solidFill>
                            <a:schemeClr val="bg1"/>
                          </a:solidFill>
                          <a:effectLst/>
                        </a:rPr>
                        <a:t>Excuse me, could I just say something?</a:t>
                      </a:r>
                    </a:p>
                  </a:txBody>
                  <a:tcPr marL="18023" marR="18023" marT="13517" marB="13517"/>
                </a:tc>
              </a:tr>
              <a:tr h="258458">
                <a:tc vMerge="1">
                  <a:txBody>
                    <a:bodyPr/>
                    <a:lstStyle/>
                    <a:p>
                      <a:endParaRPr lang="tr-TR"/>
                    </a:p>
                  </a:txBody>
                  <a:tcPr/>
                </a:tc>
                <a:tc>
                  <a:txBody>
                    <a:bodyPr/>
                    <a:lstStyle/>
                    <a:p>
                      <a:pPr algn="ctr" fontAlgn="t"/>
                      <a:r>
                        <a:rPr lang="en-GB" sz="1600" noProof="0" smtClean="0">
                          <a:solidFill>
                            <a:schemeClr val="bg1"/>
                          </a:solidFill>
                          <a:effectLst/>
                        </a:rPr>
                        <a:t>possibility</a:t>
                      </a:r>
                      <a:endParaRPr lang="en-GB" sz="1600" noProof="0">
                        <a:solidFill>
                          <a:schemeClr val="bg1"/>
                        </a:solidFill>
                        <a:effectLst/>
                      </a:endParaRPr>
                    </a:p>
                  </a:txBody>
                  <a:tcPr marL="18023" marR="18023" marT="13517" marB="13517"/>
                </a:tc>
                <a:tc>
                  <a:txBody>
                    <a:bodyPr/>
                    <a:lstStyle/>
                    <a:p>
                      <a:pPr algn="ctr" fontAlgn="t"/>
                      <a:r>
                        <a:rPr lang="en-GB" sz="1600" noProof="0" dirty="0" smtClean="0">
                          <a:solidFill>
                            <a:schemeClr val="bg1"/>
                          </a:solidFill>
                          <a:effectLst/>
                        </a:rPr>
                        <a:t>It could rain tomorrow!</a:t>
                      </a:r>
                      <a:endParaRPr lang="en-GB" sz="1600" noProof="0" dirty="0">
                        <a:solidFill>
                          <a:schemeClr val="bg1"/>
                        </a:solidFill>
                        <a:effectLst/>
                      </a:endParaRPr>
                    </a:p>
                  </a:txBody>
                  <a:tcPr marL="18023" marR="18023" marT="13517" marB="13517"/>
                </a:tc>
              </a:tr>
              <a:tr h="258458">
                <a:tc rowSpan="2">
                  <a:txBody>
                    <a:bodyPr/>
                    <a:lstStyle/>
                    <a:p>
                      <a:pPr algn="l"/>
                      <a:r>
                        <a:rPr lang="en-GB" sz="1600" noProof="0" smtClean="0">
                          <a:solidFill>
                            <a:schemeClr val="bg1"/>
                          </a:solidFill>
                          <a:effectLst/>
                        </a:rPr>
                        <a:t>may</a:t>
                      </a:r>
                      <a:endParaRPr lang="en-GB" sz="1600" noProof="0">
                        <a:solidFill>
                          <a:schemeClr val="bg1"/>
                        </a:solidFill>
                        <a:effectLst/>
                      </a:endParaRPr>
                    </a:p>
                  </a:txBody>
                  <a:tcPr marL="18023" marR="18023" marT="13517" marB="13517" anchor="ctr"/>
                </a:tc>
                <a:tc>
                  <a:txBody>
                    <a:bodyPr/>
                    <a:lstStyle/>
                    <a:p>
                      <a:pPr algn="ctr" fontAlgn="t"/>
                      <a:r>
                        <a:rPr lang="en-GB" sz="1600" noProof="0" smtClean="0">
                          <a:solidFill>
                            <a:schemeClr val="bg1"/>
                          </a:solidFill>
                          <a:effectLst/>
                        </a:rPr>
                        <a:t>permission</a:t>
                      </a:r>
                      <a:endParaRPr lang="en-GB" sz="1600" noProof="0">
                        <a:solidFill>
                          <a:schemeClr val="bg1"/>
                        </a:solidFill>
                        <a:effectLst/>
                      </a:endParaRPr>
                    </a:p>
                  </a:txBody>
                  <a:tcPr marL="18023" marR="18023" marT="13517" marB="13517"/>
                </a:tc>
                <a:tc>
                  <a:txBody>
                    <a:bodyPr/>
                    <a:lstStyle/>
                    <a:p>
                      <a:pPr algn="ctr" fontAlgn="t"/>
                      <a:r>
                        <a:rPr lang="en-GB" sz="1600" noProof="0" dirty="0">
                          <a:solidFill>
                            <a:schemeClr val="bg1"/>
                          </a:solidFill>
                          <a:effectLst/>
                        </a:rPr>
                        <a:t>May I use your phone please?</a:t>
                      </a:r>
                    </a:p>
                  </a:txBody>
                  <a:tcPr marL="18023" marR="18023" marT="13517" marB="13517"/>
                </a:tc>
              </a:tr>
              <a:tr h="527129">
                <a:tc vMerge="1">
                  <a:txBody>
                    <a:bodyPr/>
                    <a:lstStyle/>
                    <a:p>
                      <a:endParaRPr lang="tr-TR"/>
                    </a:p>
                  </a:txBody>
                  <a:tcPr/>
                </a:tc>
                <a:tc>
                  <a:txBody>
                    <a:bodyPr/>
                    <a:lstStyle/>
                    <a:p>
                      <a:pPr algn="ctr" fontAlgn="t"/>
                      <a:r>
                        <a:rPr lang="en-GB" sz="1600" noProof="0" smtClean="0">
                          <a:solidFill>
                            <a:schemeClr val="bg1"/>
                          </a:solidFill>
                          <a:effectLst/>
                        </a:rPr>
                        <a:t>possibility, probability</a:t>
                      </a:r>
                      <a:endParaRPr lang="en-GB" sz="1600" noProof="0">
                        <a:solidFill>
                          <a:schemeClr val="bg1"/>
                        </a:solidFill>
                        <a:effectLst/>
                      </a:endParaRPr>
                    </a:p>
                  </a:txBody>
                  <a:tcPr marL="18023" marR="18023" marT="13517" marB="13517"/>
                </a:tc>
                <a:tc>
                  <a:txBody>
                    <a:bodyPr/>
                    <a:lstStyle/>
                    <a:p>
                      <a:pPr algn="ctr" fontAlgn="t"/>
                      <a:r>
                        <a:rPr lang="en-GB" sz="1600" noProof="0" dirty="0" smtClean="0">
                          <a:solidFill>
                            <a:schemeClr val="bg1"/>
                          </a:solidFill>
                          <a:effectLst/>
                        </a:rPr>
                        <a:t>It may rain tomorrow!</a:t>
                      </a:r>
                      <a:endParaRPr lang="en-GB" sz="1600" noProof="0" dirty="0">
                        <a:solidFill>
                          <a:schemeClr val="bg1"/>
                        </a:solidFill>
                        <a:effectLst/>
                      </a:endParaRPr>
                    </a:p>
                  </a:txBody>
                  <a:tcPr marL="18023" marR="18023" marT="13517" marB="13517"/>
                </a:tc>
              </a:tr>
            </a:tbl>
          </a:graphicData>
        </a:graphic>
      </p:graphicFrame>
    </p:spTree>
    <p:extLst>
      <p:ext uri="{BB962C8B-B14F-4D97-AF65-F5344CB8AC3E}">
        <p14:creationId xmlns:p14="http://schemas.microsoft.com/office/powerpoint/2010/main" val="20442818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p:cNvSpPr>
            <a:spLocks noGrp="1"/>
          </p:cNvSpPr>
          <p:nvPr>
            <p:ph type="title"/>
          </p:nvPr>
        </p:nvSpPr>
        <p:spPr/>
        <p:txBody>
          <a:bodyPr/>
          <a:lstStyle/>
          <a:p>
            <a:pPr eaLnBrk="1" hangingPunct="1"/>
            <a:r>
              <a:rPr lang="en-GB" dirty="0" smtClean="0">
                <a:latin typeface="Calibri" pitchFamily="34" charset="0"/>
              </a:rPr>
              <a:t>Modals</a:t>
            </a:r>
          </a:p>
        </p:txBody>
      </p:sp>
      <p:graphicFrame>
        <p:nvGraphicFramePr>
          <p:cNvPr id="2" name="İçerik Yer Tutucusu 1"/>
          <p:cNvGraphicFramePr>
            <a:graphicFrameLocks noGrp="1"/>
          </p:cNvGraphicFramePr>
          <p:nvPr>
            <p:ph sz="quarter" idx="1"/>
            <p:extLst>
              <p:ext uri="{D42A27DB-BD31-4B8C-83A1-F6EECF244321}">
                <p14:modId xmlns:p14="http://schemas.microsoft.com/office/powerpoint/2010/main" val="3599905564"/>
              </p:ext>
            </p:extLst>
          </p:nvPr>
        </p:nvGraphicFramePr>
        <p:xfrm>
          <a:off x="0" y="1350109"/>
          <a:ext cx="9144000" cy="3912076"/>
        </p:xfrm>
        <a:graphic>
          <a:graphicData uri="http://schemas.openxmlformats.org/drawingml/2006/table">
            <a:tbl>
              <a:tblPr>
                <a:tableStyleId>{2D5ABB26-0587-4C30-8999-92F81FD0307C}</a:tableStyleId>
              </a:tblPr>
              <a:tblGrid>
                <a:gridCol w="1670605"/>
                <a:gridCol w="2901395"/>
                <a:gridCol w="4572000"/>
              </a:tblGrid>
              <a:tr h="226750">
                <a:tc>
                  <a:txBody>
                    <a:bodyPr/>
                    <a:lstStyle/>
                    <a:p>
                      <a:pPr marL="0" algn="ctr" defTabSz="914400" rtl="0" eaLnBrk="1" fontAlgn="t" latinLnBrk="0" hangingPunct="1"/>
                      <a:r>
                        <a:rPr lang="en-GB" sz="1400" kern="1200" noProof="0" smtClean="0">
                          <a:solidFill>
                            <a:schemeClr val="bg1"/>
                          </a:solidFill>
                          <a:effectLst/>
                        </a:rPr>
                        <a:t>Modal Verb</a:t>
                      </a:r>
                      <a:endParaRPr lang="en-GB" sz="1400" kern="1200" noProof="0">
                        <a:solidFill>
                          <a:schemeClr val="bg1"/>
                        </a:solidFill>
                        <a:effectLst/>
                        <a:latin typeface="+mn-lt"/>
                        <a:ea typeface="+mn-ea"/>
                        <a:cs typeface="+mn-cs"/>
                      </a:endParaRPr>
                    </a:p>
                  </a:txBody>
                  <a:tcPr marL="18023" marR="18023" marT="13517" marB="13517" anchor="ctr"/>
                </a:tc>
                <a:tc>
                  <a:txBody>
                    <a:bodyPr/>
                    <a:lstStyle/>
                    <a:p>
                      <a:pPr marL="0" algn="ctr" defTabSz="914400" rtl="0" eaLnBrk="1" fontAlgn="t" latinLnBrk="0" hangingPunct="1"/>
                      <a:r>
                        <a:rPr lang="en-GB" sz="1400" kern="1200" noProof="0" smtClean="0">
                          <a:solidFill>
                            <a:schemeClr val="bg1"/>
                          </a:solidFill>
                          <a:effectLst/>
                        </a:rPr>
                        <a:t>Expressing</a:t>
                      </a:r>
                      <a:endParaRPr lang="en-GB" sz="1400" kern="1200" noProof="0">
                        <a:solidFill>
                          <a:schemeClr val="bg1"/>
                        </a:solidFill>
                        <a:effectLst/>
                        <a:latin typeface="+mn-lt"/>
                        <a:ea typeface="+mn-ea"/>
                        <a:cs typeface="+mn-cs"/>
                      </a:endParaRPr>
                    </a:p>
                  </a:txBody>
                  <a:tcPr marL="18023" marR="18023" marT="13517" marB="13517" anchor="ctr"/>
                </a:tc>
                <a:tc>
                  <a:txBody>
                    <a:bodyPr/>
                    <a:lstStyle/>
                    <a:p>
                      <a:pPr marL="0" algn="ctr" defTabSz="914400" rtl="0" eaLnBrk="1" fontAlgn="t" latinLnBrk="0" hangingPunct="1"/>
                      <a:r>
                        <a:rPr lang="en-GB" sz="1400" kern="1200" noProof="0" smtClean="0">
                          <a:solidFill>
                            <a:schemeClr val="bg1"/>
                          </a:solidFill>
                          <a:effectLst/>
                        </a:rPr>
                        <a:t>Example</a:t>
                      </a:r>
                      <a:endParaRPr lang="en-GB" sz="1400" kern="1200" noProof="0">
                        <a:solidFill>
                          <a:schemeClr val="bg1"/>
                        </a:solidFill>
                        <a:effectLst/>
                        <a:latin typeface="+mn-lt"/>
                        <a:ea typeface="+mn-ea"/>
                        <a:cs typeface="+mn-cs"/>
                      </a:endParaRPr>
                    </a:p>
                  </a:txBody>
                  <a:tcPr marL="18023" marR="18023" marT="13517" marB="13517" anchor="ctr"/>
                </a:tc>
              </a:tr>
              <a:tr h="268634">
                <a:tc rowSpan="2">
                  <a:txBody>
                    <a:bodyPr/>
                    <a:lstStyle/>
                    <a:p>
                      <a:pPr marL="0" algn="ctr" defTabSz="914400" rtl="0" eaLnBrk="1" fontAlgn="t" latinLnBrk="0" hangingPunct="1"/>
                      <a:r>
                        <a:rPr lang="en-GB" sz="1400" kern="1200" noProof="0" smtClean="0">
                          <a:solidFill>
                            <a:schemeClr val="bg1"/>
                          </a:solidFill>
                          <a:effectLst/>
                        </a:rPr>
                        <a:t>might</a:t>
                      </a:r>
                      <a:endParaRPr lang="en-GB" sz="1400" kern="1200" noProof="0">
                        <a:solidFill>
                          <a:schemeClr val="bg1"/>
                        </a:solidFill>
                        <a:effectLst/>
                        <a:latin typeface="+mn-lt"/>
                        <a:ea typeface="+mn-ea"/>
                        <a:cs typeface="+mn-cs"/>
                      </a:endParaRPr>
                    </a:p>
                  </a:txBody>
                  <a:tcPr marL="47625" marR="47625" marT="35719" marB="35719" anchor="ctr"/>
                </a:tc>
                <a:tc>
                  <a:txBody>
                    <a:bodyPr/>
                    <a:lstStyle/>
                    <a:p>
                      <a:pPr marL="0" algn="ctr" defTabSz="914400" rtl="0" eaLnBrk="1" fontAlgn="t" latinLnBrk="0" hangingPunct="1"/>
                      <a:r>
                        <a:rPr lang="en-GB" sz="1400" kern="1200" noProof="0" smtClean="0">
                          <a:solidFill>
                            <a:schemeClr val="bg1"/>
                          </a:solidFill>
                          <a:effectLst/>
                        </a:rPr>
                        <a:t>polite permission</a:t>
                      </a:r>
                      <a:endParaRPr lang="en-GB" sz="1400" kern="1200" noProof="0">
                        <a:solidFill>
                          <a:schemeClr val="bg1"/>
                        </a:solidFill>
                        <a:effectLst/>
                        <a:latin typeface="+mn-lt"/>
                        <a:ea typeface="+mn-ea"/>
                        <a:cs typeface="+mn-cs"/>
                      </a:endParaRPr>
                    </a:p>
                  </a:txBody>
                  <a:tcPr marL="47625" marR="47625" marT="35719" marB="35719"/>
                </a:tc>
                <a:tc>
                  <a:txBody>
                    <a:bodyPr/>
                    <a:lstStyle/>
                    <a:p>
                      <a:pPr marL="0" algn="ctr" defTabSz="914400" rtl="0" eaLnBrk="1" fontAlgn="t" latinLnBrk="0" hangingPunct="1"/>
                      <a:r>
                        <a:rPr lang="en-GB" sz="1400" kern="1200" noProof="0">
                          <a:solidFill>
                            <a:schemeClr val="bg1"/>
                          </a:solidFill>
                          <a:effectLst/>
                        </a:rPr>
                        <a:t>Might I suggest an idea?</a:t>
                      </a:r>
                      <a:endParaRPr lang="en-GB" sz="1400" kern="1200" noProof="0">
                        <a:solidFill>
                          <a:schemeClr val="bg1"/>
                        </a:solidFill>
                        <a:effectLst/>
                        <a:latin typeface="+mn-lt"/>
                        <a:ea typeface="+mn-ea"/>
                        <a:cs typeface="+mn-cs"/>
                      </a:endParaRPr>
                    </a:p>
                  </a:txBody>
                  <a:tcPr marL="47625" marR="47625" marT="35719" marB="35719"/>
                </a:tc>
              </a:tr>
              <a:tr h="455243">
                <a:tc vMerge="1">
                  <a:txBody>
                    <a:bodyPr/>
                    <a:lstStyle/>
                    <a:p>
                      <a:endParaRPr lang="tr-TR"/>
                    </a:p>
                  </a:txBody>
                  <a:tcP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7AC0C0"/>
                    </a:solidFill>
                  </a:tcPr>
                </a:tc>
                <a:tc>
                  <a:txBody>
                    <a:bodyPr/>
                    <a:lstStyle/>
                    <a:p>
                      <a:pPr marL="0" algn="ctr" defTabSz="914400" rtl="0" eaLnBrk="1" fontAlgn="t" latinLnBrk="0" hangingPunct="1"/>
                      <a:r>
                        <a:rPr lang="en-GB" sz="1400" kern="1200" noProof="0" smtClean="0">
                          <a:solidFill>
                            <a:schemeClr val="bg1"/>
                          </a:solidFill>
                          <a:effectLst/>
                        </a:rPr>
                        <a:t>possibility, probability</a:t>
                      </a:r>
                      <a:endParaRPr lang="en-GB" sz="1400" kern="1200" noProof="0">
                        <a:solidFill>
                          <a:schemeClr val="bg1"/>
                        </a:solidFill>
                        <a:effectLst/>
                        <a:latin typeface="+mn-lt"/>
                        <a:ea typeface="+mn-ea"/>
                        <a:cs typeface="+mn-cs"/>
                      </a:endParaRPr>
                    </a:p>
                  </a:txBody>
                  <a:tcPr marL="47625" marR="47625" marT="35719" marB="35719"/>
                </a:tc>
                <a:tc>
                  <a:txBody>
                    <a:bodyPr/>
                    <a:lstStyle/>
                    <a:p>
                      <a:pPr marL="0" algn="ctr" defTabSz="914400" rtl="0" eaLnBrk="1" fontAlgn="t" latinLnBrk="0" hangingPunct="1"/>
                      <a:r>
                        <a:rPr lang="en-GB" sz="1400" kern="1200" noProof="0">
                          <a:solidFill>
                            <a:schemeClr val="bg1"/>
                          </a:solidFill>
                          <a:effectLst/>
                        </a:rPr>
                        <a:t>I might go on holiday to Australia next year.</a:t>
                      </a:r>
                      <a:endParaRPr lang="en-GB" sz="1400" kern="1200" noProof="0">
                        <a:solidFill>
                          <a:schemeClr val="bg1"/>
                        </a:solidFill>
                        <a:effectLst/>
                        <a:latin typeface="+mn-lt"/>
                        <a:ea typeface="+mn-ea"/>
                        <a:cs typeface="+mn-cs"/>
                      </a:endParaRPr>
                    </a:p>
                  </a:txBody>
                  <a:tcPr marL="47625" marR="47625" marT="35719" marB="35719"/>
                </a:tc>
              </a:tr>
              <a:tr h="469884">
                <a:tc>
                  <a:txBody>
                    <a:bodyPr/>
                    <a:lstStyle/>
                    <a:p>
                      <a:pPr marL="0" algn="ctr" defTabSz="914400" rtl="0" eaLnBrk="1" fontAlgn="t" latinLnBrk="0" hangingPunct="1"/>
                      <a:r>
                        <a:rPr lang="en-GB" sz="1400" kern="1200" noProof="0" smtClean="0">
                          <a:solidFill>
                            <a:schemeClr val="bg1"/>
                          </a:solidFill>
                          <a:effectLst/>
                        </a:rPr>
                        <a:t>need not</a:t>
                      </a:r>
                      <a:endParaRPr lang="en-GB" sz="1400" kern="1200" noProof="0">
                        <a:solidFill>
                          <a:schemeClr val="bg1"/>
                        </a:solidFill>
                        <a:effectLst/>
                        <a:latin typeface="+mn-lt"/>
                        <a:ea typeface="+mn-ea"/>
                        <a:cs typeface="+mn-cs"/>
                      </a:endParaRPr>
                    </a:p>
                  </a:txBody>
                  <a:tcPr marL="47625" marR="47625" marT="35719" marB="35719" anchor="ctr"/>
                </a:tc>
                <a:tc>
                  <a:txBody>
                    <a:bodyPr/>
                    <a:lstStyle/>
                    <a:p>
                      <a:pPr marL="0" algn="ctr" defTabSz="914400" rtl="0" eaLnBrk="1" fontAlgn="t" latinLnBrk="0" hangingPunct="1"/>
                      <a:r>
                        <a:rPr lang="en-GB" sz="1400" kern="1200" noProof="0">
                          <a:solidFill>
                            <a:schemeClr val="bg1"/>
                          </a:solidFill>
                          <a:effectLst/>
                        </a:rPr>
                        <a:t>lack of necessity/absence of obligation</a:t>
                      </a:r>
                      <a:endParaRPr lang="en-GB" sz="1400" kern="1200" noProof="0">
                        <a:solidFill>
                          <a:schemeClr val="bg1"/>
                        </a:solidFill>
                        <a:effectLst/>
                        <a:latin typeface="+mn-lt"/>
                        <a:ea typeface="+mn-ea"/>
                        <a:cs typeface="+mn-cs"/>
                      </a:endParaRPr>
                    </a:p>
                  </a:txBody>
                  <a:tcPr marL="47625" marR="47625" marT="35719" marB="35719"/>
                </a:tc>
                <a:tc>
                  <a:txBody>
                    <a:bodyPr/>
                    <a:lstStyle/>
                    <a:p>
                      <a:pPr marL="0" algn="ctr" defTabSz="914400" rtl="0" eaLnBrk="1" fontAlgn="t" latinLnBrk="0" hangingPunct="1"/>
                      <a:r>
                        <a:rPr lang="en-GB" sz="1400" kern="1200" noProof="0">
                          <a:solidFill>
                            <a:schemeClr val="bg1"/>
                          </a:solidFill>
                          <a:effectLst/>
                        </a:rPr>
                        <a:t>I need not buy tomatoes. There are plenty of tomatoes in the fridge.</a:t>
                      </a:r>
                      <a:endParaRPr lang="en-GB" sz="1400" kern="1200" noProof="0">
                        <a:solidFill>
                          <a:schemeClr val="bg1"/>
                        </a:solidFill>
                        <a:effectLst/>
                        <a:latin typeface="+mn-lt"/>
                        <a:ea typeface="+mn-ea"/>
                        <a:cs typeface="+mn-cs"/>
                      </a:endParaRPr>
                    </a:p>
                  </a:txBody>
                  <a:tcPr marL="47625" marR="47625" marT="35719" marB="35719"/>
                </a:tc>
              </a:tr>
              <a:tr h="455243">
                <a:tc rowSpan="3">
                  <a:txBody>
                    <a:bodyPr/>
                    <a:lstStyle/>
                    <a:p>
                      <a:pPr marL="0" algn="ctr" defTabSz="914400" rtl="0" eaLnBrk="1" fontAlgn="t" latinLnBrk="0" hangingPunct="1"/>
                      <a:r>
                        <a:rPr lang="en-GB" sz="1400" kern="1200" noProof="0" smtClean="0">
                          <a:solidFill>
                            <a:schemeClr val="bg1"/>
                          </a:solidFill>
                          <a:effectLst/>
                        </a:rPr>
                        <a:t>should/ought to</a:t>
                      </a:r>
                      <a:endParaRPr lang="en-GB" sz="1400" kern="1200" noProof="0">
                        <a:solidFill>
                          <a:schemeClr val="bg1"/>
                        </a:solidFill>
                        <a:effectLst/>
                        <a:latin typeface="+mn-lt"/>
                        <a:ea typeface="+mn-ea"/>
                        <a:cs typeface="+mn-cs"/>
                      </a:endParaRPr>
                    </a:p>
                  </a:txBody>
                  <a:tcPr marL="47625" marR="47625" marT="35719" marB="35719" anchor="ctr"/>
                </a:tc>
                <a:tc>
                  <a:txBody>
                    <a:bodyPr/>
                    <a:lstStyle/>
                    <a:p>
                      <a:pPr marL="0" algn="ctr" defTabSz="914400" rtl="0" eaLnBrk="1" fontAlgn="t" latinLnBrk="0" hangingPunct="1"/>
                      <a:r>
                        <a:rPr lang="en-GB" sz="1400" kern="1200" noProof="0" smtClean="0">
                          <a:solidFill>
                            <a:schemeClr val="bg1"/>
                          </a:solidFill>
                          <a:effectLst/>
                        </a:rPr>
                        <a:t>50 % obligation</a:t>
                      </a:r>
                      <a:endParaRPr lang="en-GB" sz="1400" kern="1200" noProof="0">
                        <a:solidFill>
                          <a:schemeClr val="bg1"/>
                        </a:solidFill>
                        <a:effectLst/>
                        <a:latin typeface="+mn-lt"/>
                        <a:ea typeface="+mn-ea"/>
                        <a:cs typeface="+mn-cs"/>
                      </a:endParaRPr>
                    </a:p>
                  </a:txBody>
                  <a:tcPr marL="47625" marR="47625" marT="35719" marB="35719"/>
                </a:tc>
                <a:tc>
                  <a:txBody>
                    <a:bodyPr/>
                    <a:lstStyle/>
                    <a:p>
                      <a:pPr marL="0" algn="ctr" defTabSz="914400" rtl="0" eaLnBrk="1" fontAlgn="t" latinLnBrk="0" hangingPunct="1"/>
                      <a:r>
                        <a:rPr lang="en-GB" sz="1400" kern="1200" noProof="0">
                          <a:solidFill>
                            <a:schemeClr val="bg1"/>
                          </a:solidFill>
                          <a:effectLst/>
                        </a:rPr>
                        <a:t>I should / ought to see a doctor. I have a terrible headache.</a:t>
                      </a:r>
                      <a:endParaRPr lang="en-GB" sz="1400" kern="1200" noProof="0">
                        <a:solidFill>
                          <a:schemeClr val="bg1"/>
                        </a:solidFill>
                        <a:effectLst/>
                        <a:latin typeface="+mn-lt"/>
                        <a:ea typeface="+mn-ea"/>
                        <a:cs typeface="+mn-cs"/>
                      </a:endParaRPr>
                    </a:p>
                  </a:txBody>
                  <a:tcPr marL="47625" marR="47625" marT="35719" marB="35719"/>
                </a:tc>
              </a:tr>
              <a:tr h="455243">
                <a:tc vMerge="1">
                  <a:txBody>
                    <a:bodyPr/>
                    <a:lstStyle/>
                    <a:p>
                      <a:endParaRPr lang="tr-TR"/>
                    </a:p>
                  </a:txBody>
                  <a:tcPr/>
                </a:tc>
                <a:tc>
                  <a:txBody>
                    <a:bodyPr/>
                    <a:lstStyle/>
                    <a:p>
                      <a:pPr marL="0" algn="ctr" defTabSz="914400" rtl="0" eaLnBrk="1" fontAlgn="t" latinLnBrk="0" hangingPunct="1"/>
                      <a:r>
                        <a:rPr lang="en-GB" sz="1400" kern="1200" noProof="0" smtClean="0">
                          <a:solidFill>
                            <a:schemeClr val="bg1"/>
                          </a:solidFill>
                          <a:effectLst/>
                        </a:rPr>
                        <a:t>advice</a:t>
                      </a:r>
                      <a:endParaRPr lang="en-GB" sz="1400" kern="1200" noProof="0">
                        <a:solidFill>
                          <a:schemeClr val="bg1"/>
                        </a:solidFill>
                        <a:effectLst/>
                        <a:latin typeface="+mn-lt"/>
                        <a:ea typeface="+mn-ea"/>
                        <a:cs typeface="+mn-cs"/>
                      </a:endParaRPr>
                    </a:p>
                  </a:txBody>
                  <a:tcPr marL="47625" marR="47625" marT="35719" marB="35719"/>
                </a:tc>
                <a:tc>
                  <a:txBody>
                    <a:bodyPr/>
                    <a:lstStyle/>
                    <a:p>
                      <a:pPr marL="0" algn="ctr" defTabSz="914400" rtl="0" eaLnBrk="1" fontAlgn="t" latinLnBrk="0" hangingPunct="1"/>
                      <a:r>
                        <a:rPr lang="en-GB" sz="1400" kern="1200" noProof="0">
                          <a:solidFill>
                            <a:schemeClr val="bg1"/>
                          </a:solidFill>
                          <a:effectLst/>
                        </a:rPr>
                        <a:t>You should / ought to revise your lessons</a:t>
                      </a:r>
                      <a:endParaRPr lang="en-GB" sz="1400" kern="1200" noProof="0">
                        <a:solidFill>
                          <a:schemeClr val="bg1"/>
                        </a:solidFill>
                        <a:effectLst/>
                        <a:latin typeface="+mn-lt"/>
                        <a:ea typeface="+mn-ea"/>
                        <a:cs typeface="+mn-cs"/>
                      </a:endParaRPr>
                    </a:p>
                  </a:txBody>
                  <a:tcPr marL="47625" marR="47625" marT="35719" marB="35719"/>
                </a:tc>
              </a:tr>
              <a:tr h="469884">
                <a:tc vMerge="1">
                  <a:txBody>
                    <a:bodyPr/>
                    <a:lstStyle/>
                    <a:p>
                      <a:endParaRPr lang="tr-TR"/>
                    </a:p>
                  </a:txBody>
                  <a:tcP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7AC0C0"/>
                    </a:solidFill>
                  </a:tcPr>
                </a:tc>
                <a:tc>
                  <a:txBody>
                    <a:bodyPr/>
                    <a:lstStyle/>
                    <a:p>
                      <a:pPr marL="0" algn="ctr" defTabSz="914400" rtl="0" eaLnBrk="1" fontAlgn="t" latinLnBrk="0" hangingPunct="1"/>
                      <a:r>
                        <a:rPr lang="en-GB" sz="1400" kern="1200" noProof="0" smtClean="0">
                          <a:solidFill>
                            <a:schemeClr val="bg1"/>
                          </a:solidFill>
                          <a:effectLst/>
                        </a:rPr>
                        <a:t>logical conclusion</a:t>
                      </a:r>
                      <a:endParaRPr lang="en-GB" sz="1400" kern="1200" noProof="0">
                        <a:solidFill>
                          <a:schemeClr val="bg1"/>
                        </a:solidFill>
                        <a:effectLst/>
                        <a:latin typeface="+mn-lt"/>
                        <a:ea typeface="+mn-ea"/>
                        <a:cs typeface="+mn-cs"/>
                      </a:endParaRPr>
                    </a:p>
                  </a:txBody>
                  <a:tcPr marL="47625" marR="47625" marT="35719" marB="35719"/>
                </a:tc>
                <a:tc>
                  <a:txBody>
                    <a:bodyPr/>
                    <a:lstStyle/>
                    <a:p>
                      <a:pPr marL="0" algn="ctr" defTabSz="914400" rtl="0" eaLnBrk="1" fontAlgn="t" latinLnBrk="0" hangingPunct="1"/>
                      <a:r>
                        <a:rPr lang="en-GB" sz="1400" kern="1200" noProof="0">
                          <a:solidFill>
                            <a:schemeClr val="bg1"/>
                          </a:solidFill>
                          <a:effectLst/>
                        </a:rPr>
                        <a:t>He should / ought to be very tired. He's been working all day long.</a:t>
                      </a:r>
                      <a:endParaRPr lang="en-GB" sz="1400" kern="1200" noProof="0">
                        <a:solidFill>
                          <a:schemeClr val="bg1"/>
                        </a:solidFill>
                        <a:effectLst/>
                        <a:latin typeface="+mn-lt"/>
                        <a:ea typeface="+mn-ea"/>
                        <a:cs typeface="+mn-cs"/>
                      </a:endParaRPr>
                    </a:p>
                  </a:txBody>
                  <a:tcPr marL="47625" marR="47625" marT="35719" marB="35719"/>
                </a:tc>
              </a:tr>
              <a:tr h="268634">
                <a:tc>
                  <a:txBody>
                    <a:bodyPr/>
                    <a:lstStyle/>
                    <a:p>
                      <a:pPr marL="0" algn="ctr" defTabSz="914400" rtl="0" eaLnBrk="1" fontAlgn="t" latinLnBrk="0" hangingPunct="1"/>
                      <a:r>
                        <a:rPr lang="en-GB" sz="1400" kern="1200" noProof="0" smtClean="0">
                          <a:solidFill>
                            <a:schemeClr val="bg1"/>
                          </a:solidFill>
                          <a:effectLst/>
                        </a:rPr>
                        <a:t>had better</a:t>
                      </a:r>
                      <a:endParaRPr lang="en-GB" sz="1400" kern="1200" noProof="0">
                        <a:solidFill>
                          <a:schemeClr val="bg1"/>
                        </a:solidFill>
                        <a:effectLst/>
                        <a:latin typeface="+mn-lt"/>
                        <a:ea typeface="+mn-ea"/>
                        <a:cs typeface="+mn-cs"/>
                      </a:endParaRPr>
                    </a:p>
                  </a:txBody>
                  <a:tcPr marL="47625" marR="47625" marT="35719" marB="35719" anchor="ctr"/>
                </a:tc>
                <a:tc>
                  <a:txBody>
                    <a:bodyPr/>
                    <a:lstStyle/>
                    <a:p>
                      <a:pPr marL="0" algn="ctr" defTabSz="914400" rtl="0" eaLnBrk="1" fontAlgn="t" latinLnBrk="0" hangingPunct="1"/>
                      <a:r>
                        <a:rPr lang="en-GB" sz="1400" kern="1200" noProof="0" smtClean="0">
                          <a:solidFill>
                            <a:schemeClr val="bg1"/>
                          </a:solidFill>
                          <a:effectLst/>
                        </a:rPr>
                        <a:t>advice</a:t>
                      </a:r>
                      <a:endParaRPr lang="en-GB" sz="1400" kern="1200" noProof="0">
                        <a:solidFill>
                          <a:schemeClr val="bg1"/>
                        </a:solidFill>
                        <a:effectLst/>
                        <a:latin typeface="+mn-lt"/>
                        <a:ea typeface="+mn-ea"/>
                        <a:cs typeface="+mn-cs"/>
                      </a:endParaRPr>
                    </a:p>
                  </a:txBody>
                  <a:tcPr marL="47625" marR="47625" marT="35719" marB="35719"/>
                </a:tc>
                <a:tc>
                  <a:txBody>
                    <a:bodyPr/>
                    <a:lstStyle/>
                    <a:p>
                      <a:pPr marL="0" algn="ctr" defTabSz="914400" rtl="0" eaLnBrk="1" fontAlgn="t" latinLnBrk="0" hangingPunct="1"/>
                      <a:r>
                        <a:rPr lang="en-GB" sz="1400" kern="1200" noProof="0">
                          <a:solidFill>
                            <a:schemeClr val="bg1"/>
                          </a:solidFill>
                          <a:effectLst/>
                        </a:rPr>
                        <a:t>You 'd better revise your lessons</a:t>
                      </a:r>
                      <a:endParaRPr lang="en-GB" sz="1400" kern="1200" noProof="0">
                        <a:solidFill>
                          <a:schemeClr val="bg1"/>
                        </a:solidFill>
                        <a:effectLst/>
                        <a:latin typeface="+mn-lt"/>
                        <a:ea typeface="+mn-ea"/>
                        <a:cs typeface="+mn-cs"/>
                      </a:endParaRPr>
                    </a:p>
                  </a:txBody>
                  <a:tcPr marL="47625" marR="47625" marT="35719" marB="35719"/>
                </a:tc>
              </a:tr>
              <a:tr h="268634">
                <a:tc rowSpan="2">
                  <a:txBody>
                    <a:bodyPr/>
                    <a:lstStyle/>
                    <a:p>
                      <a:pPr marL="0" algn="ctr" defTabSz="914400" rtl="0" eaLnBrk="1" fontAlgn="t" latinLnBrk="0" hangingPunct="1"/>
                      <a:r>
                        <a:rPr lang="en-GB" sz="1400" kern="1200" noProof="0" smtClean="0">
                          <a:solidFill>
                            <a:schemeClr val="bg1"/>
                          </a:solidFill>
                          <a:effectLst/>
                        </a:rPr>
                        <a:t>might</a:t>
                      </a:r>
                      <a:endParaRPr lang="en-GB" sz="1400" kern="1200" noProof="0">
                        <a:solidFill>
                          <a:schemeClr val="bg1"/>
                        </a:solidFill>
                        <a:effectLst/>
                        <a:latin typeface="+mn-lt"/>
                        <a:ea typeface="+mn-ea"/>
                        <a:cs typeface="+mn-cs"/>
                      </a:endParaRPr>
                    </a:p>
                  </a:txBody>
                  <a:tcPr marL="47625" marR="47625" marT="35719" marB="35719" anchor="ctr"/>
                </a:tc>
                <a:tc>
                  <a:txBody>
                    <a:bodyPr/>
                    <a:lstStyle/>
                    <a:p>
                      <a:pPr marL="0" algn="ctr" defTabSz="914400" rtl="0" eaLnBrk="1" fontAlgn="t" latinLnBrk="0" hangingPunct="1"/>
                      <a:r>
                        <a:rPr lang="en-GB" sz="1400" kern="1200" noProof="0" smtClean="0">
                          <a:solidFill>
                            <a:schemeClr val="bg1"/>
                          </a:solidFill>
                          <a:effectLst/>
                        </a:rPr>
                        <a:t>polite permission</a:t>
                      </a:r>
                      <a:endParaRPr lang="en-GB" sz="1400" kern="1200" noProof="0">
                        <a:solidFill>
                          <a:schemeClr val="bg1"/>
                        </a:solidFill>
                        <a:effectLst/>
                        <a:latin typeface="+mn-lt"/>
                        <a:ea typeface="+mn-ea"/>
                        <a:cs typeface="+mn-cs"/>
                      </a:endParaRPr>
                    </a:p>
                  </a:txBody>
                  <a:tcPr marL="47625" marR="47625" marT="35719" marB="35719"/>
                </a:tc>
                <a:tc>
                  <a:txBody>
                    <a:bodyPr/>
                    <a:lstStyle/>
                    <a:p>
                      <a:pPr marL="0" algn="ctr" defTabSz="914400" rtl="0" eaLnBrk="1" fontAlgn="t" latinLnBrk="0" hangingPunct="1"/>
                      <a:r>
                        <a:rPr lang="en-GB" sz="1400" kern="1200" noProof="0">
                          <a:solidFill>
                            <a:schemeClr val="bg1"/>
                          </a:solidFill>
                          <a:effectLst/>
                        </a:rPr>
                        <a:t>Might I suggest an idea?</a:t>
                      </a:r>
                      <a:endParaRPr lang="en-GB" sz="1400" kern="1200" noProof="0">
                        <a:solidFill>
                          <a:schemeClr val="bg1"/>
                        </a:solidFill>
                        <a:effectLst/>
                        <a:latin typeface="+mn-lt"/>
                        <a:ea typeface="+mn-ea"/>
                        <a:cs typeface="+mn-cs"/>
                      </a:endParaRPr>
                    </a:p>
                  </a:txBody>
                  <a:tcPr marL="47625" marR="47625" marT="35719" marB="35719"/>
                </a:tc>
              </a:tr>
              <a:tr h="455243">
                <a:tc vMerge="1">
                  <a:txBody>
                    <a:bodyPr/>
                    <a:lstStyle/>
                    <a:p>
                      <a:endParaRPr lang="tr-TR"/>
                    </a:p>
                  </a:txBody>
                  <a:tcP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7AC0C0"/>
                    </a:solidFill>
                  </a:tcPr>
                </a:tc>
                <a:tc>
                  <a:txBody>
                    <a:bodyPr/>
                    <a:lstStyle/>
                    <a:p>
                      <a:pPr marL="0" algn="ctr" defTabSz="914400" rtl="0" eaLnBrk="1" fontAlgn="t" latinLnBrk="0" hangingPunct="1"/>
                      <a:r>
                        <a:rPr lang="en-GB" sz="1400" kern="1200" noProof="0" smtClean="0">
                          <a:solidFill>
                            <a:schemeClr val="bg1"/>
                          </a:solidFill>
                          <a:effectLst/>
                        </a:rPr>
                        <a:t>possibility, probability</a:t>
                      </a:r>
                      <a:endParaRPr lang="en-GB" sz="1400" kern="1200" noProof="0">
                        <a:solidFill>
                          <a:schemeClr val="bg1"/>
                        </a:solidFill>
                        <a:effectLst/>
                        <a:latin typeface="+mn-lt"/>
                        <a:ea typeface="+mn-ea"/>
                        <a:cs typeface="+mn-cs"/>
                      </a:endParaRPr>
                    </a:p>
                  </a:txBody>
                  <a:tcPr marL="47625" marR="47625" marT="35719" marB="35719"/>
                </a:tc>
                <a:tc>
                  <a:txBody>
                    <a:bodyPr/>
                    <a:lstStyle/>
                    <a:p>
                      <a:pPr marL="0" algn="ctr" defTabSz="914400" rtl="0" eaLnBrk="1" fontAlgn="t" latinLnBrk="0" hangingPunct="1"/>
                      <a:r>
                        <a:rPr lang="en-GB" sz="1400" kern="1200" noProof="0" dirty="0">
                          <a:solidFill>
                            <a:schemeClr val="bg1"/>
                          </a:solidFill>
                          <a:effectLst/>
                        </a:rPr>
                        <a:t>I might go on holiday to Australia next year.</a:t>
                      </a:r>
                      <a:endParaRPr lang="en-GB" sz="1400" kern="1200" noProof="0" dirty="0">
                        <a:solidFill>
                          <a:schemeClr val="bg1"/>
                        </a:solidFill>
                        <a:effectLst/>
                        <a:latin typeface="+mn-lt"/>
                        <a:ea typeface="+mn-ea"/>
                        <a:cs typeface="+mn-cs"/>
                      </a:endParaRPr>
                    </a:p>
                  </a:txBody>
                  <a:tcPr marL="47625" marR="47625" marT="35719" marB="35719"/>
                </a:tc>
              </a:tr>
            </a:tbl>
          </a:graphicData>
        </a:graphic>
      </p:graphicFrame>
    </p:spTree>
    <p:extLst>
      <p:ext uri="{BB962C8B-B14F-4D97-AF65-F5344CB8AC3E}">
        <p14:creationId xmlns:p14="http://schemas.microsoft.com/office/powerpoint/2010/main" val="14743267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a:xfrm>
            <a:off x="673100" y="191691"/>
            <a:ext cx="7804150" cy="857250"/>
          </a:xfrm>
        </p:spPr>
        <p:txBody>
          <a:bodyPr/>
          <a:lstStyle/>
          <a:p>
            <a:pPr>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pPr>
            <a:r>
              <a:rPr lang="gl-ES" sz="3200" dirty="0" smtClean="0"/>
              <a:t>Probability</a:t>
            </a:r>
            <a:endParaRPr lang="gl-ES" sz="3200" dirty="0"/>
          </a:p>
        </p:txBody>
      </p:sp>
      <p:sp>
        <p:nvSpPr>
          <p:cNvPr id="7170" name="Rectangle 2"/>
          <p:cNvSpPr>
            <a:spLocks noGrp="1" noChangeArrowheads="1"/>
          </p:cNvSpPr>
          <p:nvPr>
            <p:ph sz="quarter" idx="1"/>
          </p:nvPr>
        </p:nvSpPr>
        <p:spPr>
          <a:xfrm>
            <a:off x="673101" y="1335882"/>
            <a:ext cx="7953375" cy="3527822"/>
          </a:xfrm>
        </p:spPr>
        <p:txBody>
          <a:bodyPr>
            <a:normAutofit/>
          </a:bodyPr>
          <a:lstStyle/>
          <a:p>
            <a:pPr marL="0" indent="0">
              <a:buNone/>
            </a:pPr>
            <a:r>
              <a:rPr lang="en-GB" sz="2000" dirty="0">
                <a:latin typeface="Georgia"/>
              </a:rPr>
              <a:t>First, they can be used when we want to say how sure we are that something happened / is happening / will happen. We often call these 'modals of deduction' or 'speculation' or 'certainty' or 'probability'.</a:t>
            </a:r>
            <a:br>
              <a:rPr lang="en-GB" sz="2000" dirty="0">
                <a:latin typeface="Georgia"/>
              </a:rPr>
            </a:br>
            <a:r>
              <a:rPr lang="en-GB" sz="2000" dirty="0">
                <a:latin typeface="Georgia"/>
              </a:rPr>
              <a:t/>
            </a:r>
            <a:br>
              <a:rPr lang="en-GB" sz="2000" dirty="0">
                <a:latin typeface="Georgia"/>
              </a:rPr>
            </a:br>
            <a:r>
              <a:rPr lang="en-GB" sz="2000" dirty="0">
                <a:latin typeface="Georgia"/>
              </a:rPr>
              <a:t>For example:</a:t>
            </a:r>
          </a:p>
          <a:p>
            <a:pPr>
              <a:buFont typeface="Arial"/>
              <a:buChar char="•"/>
            </a:pPr>
            <a:r>
              <a:rPr lang="en-GB" sz="2000" dirty="0">
                <a:latin typeface="Georgia"/>
              </a:rPr>
              <a:t>It's snowing, so it </a:t>
            </a:r>
            <a:r>
              <a:rPr lang="en-GB" sz="2000" b="1" dirty="0">
                <a:latin typeface="Georgia"/>
              </a:rPr>
              <a:t>must be</a:t>
            </a:r>
            <a:r>
              <a:rPr lang="en-GB" sz="2000" dirty="0">
                <a:latin typeface="Georgia"/>
              </a:rPr>
              <a:t> </a:t>
            </a:r>
            <a:r>
              <a:rPr lang="tr-TR" sz="2000" dirty="0" err="1" smtClean="0">
                <a:latin typeface="Georgia"/>
              </a:rPr>
              <a:t>so</a:t>
            </a:r>
            <a:r>
              <a:rPr lang="tr-TR" sz="2000" dirty="0" smtClean="0">
                <a:latin typeface="Georgia"/>
              </a:rPr>
              <a:t> </a:t>
            </a:r>
            <a:r>
              <a:rPr lang="en-GB" sz="2000" dirty="0" smtClean="0">
                <a:latin typeface="Georgia"/>
              </a:rPr>
              <a:t>cold </a:t>
            </a:r>
            <a:r>
              <a:rPr lang="en-GB" sz="2000" dirty="0">
                <a:latin typeface="Georgia"/>
              </a:rPr>
              <a:t>outside.</a:t>
            </a:r>
          </a:p>
          <a:p>
            <a:pPr>
              <a:buFont typeface="Arial"/>
              <a:buChar char="•"/>
            </a:pPr>
            <a:r>
              <a:rPr lang="en-GB" sz="2000" dirty="0">
                <a:latin typeface="Georgia"/>
              </a:rPr>
              <a:t>I don't know where </a:t>
            </a:r>
            <a:r>
              <a:rPr lang="tr-TR" sz="2000" dirty="0" err="1" smtClean="0">
                <a:latin typeface="Georgia"/>
              </a:rPr>
              <a:t>Melanie</a:t>
            </a:r>
            <a:r>
              <a:rPr lang="en-GB" sz="2000" dirty="0" smtClean="0">
                <a:latin typeface="Georgia"/>
              </a:rPr>
              <a:t> </a:t>
            </a:r>
            <a:r>
              <a:rPr lang="en-GB" sz="2000" dirty="0">
                <a:latin typeface="Georgia"/>
              </a:rPr>
              <a:t>is. He </a:t>
            </a:r>
            <a:r>
              <a:rPr lang="en-GB" sz="2000" b="1" dirty="0">
                <a:latin typeface="Georgia"/>
              </a:rPr>
              <a:t>could have missed</a:t>
            </a:r>
            <a:r>
              <a:rPr lang="en-GB" sz="2000" dirty="0">
                <a:latin typeface="Georgia"/>
              </a:rPr>
              <a:t> the train.</a:t>
            </a:r>
          </a:p>
          <a:p>
            <a:pPr>
              <a:buFont typeface="Arial"/>
              <a:buChar char="•"/>
            </a:pPr>
            <a:r>
              <a:rPr lang="en-GB" sz="2000" dirty="0">
                <a:latin typeface="Georgia"/>
              </a:rPr>
              <a:t>This bill </a:t>
            </a:r>
            <a:r>
              <a:rPr lang="en-GB" sz="2000" b="1" dirty="0">
                <a:latin typeface="Georgia"/>
              </a:rPr>
              <a:t>can't be</a:t>
            </a:r>
            <a:r>
              <a:rPr lang="en-GB" sz="2000" dirty="0">
                <a:latin typeface="Georgia"/>
              </a:rPr>
              <a:t> right. £</a:t>
            </a:r>
            <a:r>
              <a:rPr lang="en-GB" sz="2000" dirty="0" smtClean="0">
                <a:latin typeface="Georgia"/>
              </a:rPr>
              <a:t>2</a:t>
            </a:r>
            <a:r>
              <a:rPr lang="tr-TR" sz="2000" dirty="0" smtClean="0">
                <a:latin typeface="Georgia"/>
              </a:rPr>
              <a:t>2</a:t>
            </a:r>
            <a:r>
              <a:rPr lang="en-GB" sz="2000" dirty="0" smtClean="0">
                <a:latin typeface="Georgia"/>
              </a:rPr>
              <a:t>0 </a:t>
            </a:r>
            <a:r>
              <a:rPr lang="en-GB" sz="2000" dirty="0">
                <a:latin typeface="Georgia"/>
              </a:rPr>
              <a:t>for two cups of coffee!</a:t>
            </a:r>
          </a:p>
          <a:p>
            <a:pPr marL="548640" lvl="1" indent="-256324" eaLnBrk="1" fontAlgn="auto" hangingPunct="1">
              <a:spcBef>
                <a:spcPts val="370"/>
              </a:spcBef>
              <a:spcAft>
                <a:spcPts val="0"/>
              </a:spcAft>
              <a:buFont typeface="Wingdings 2"/>
              <a:buNone/>
              <a:tabLst>
                <a:tab pos="311045"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endParaRPr lang="gl-ES" sz="2200" dirty="0">
              <a:latin typeface="Arial" pitchFamily="34" charset="0"/>
            </a:endParaRPr>
          </a:p>
        </p:txBody>
      </p:sp>
    </p:spTree>
    <p:extLst>
      <p:ext uri="{BB962C8B-B14F-4D97-AF65-F5344CB8AC3E}">
        <p14:creationId xmlns:p14="http://schemas.microsoft.com/office/powerpoint/2010/main" val="30887515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a:xfrm>
            <a:off x="673100" y="191691"/>
            <a:ext cx="7804150" cy="857250"/>
          </a:xfrm>
        </p:spPr>
        <p:txBody>
          <a:bodyPr>
            <a:normAutofit fontScale="90000"/>
          </a:bodyPr>
          <a:lstStyle/>
          <a:p>
            <a:pPr>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pPr>
            <a:r>
              <a:rPr lang="en-GB" sz="3200" dirty="0" smtClean="0">
                <a:solidFill>
                  <a:srgbClr val="000000"/>
                </a:solidFill>
                <a:latin typeface="Georgia"/>
              </a:rPr>
              <a:t>Ability</a:t>
            </a:r>
            <a:r>
              <a:rPr lang="en-GB" sz="3200" dirty="0">
                <a:solidFill>
                  <a:srgbClr val="000000"/>
                </a:solidFill>
                <a:latin typeface="Georgia"/>
              </a:rPr>
              <a:t/>
            </a:r>
            <a:br>
              <a:rPr lang="en-GB" sz="3200" dirty="0">
                <a:solidFill>
                  <a:srgbClr val="000000"/>
                </a:solidFill>
                <a:latin typeface="Georgia"/>
              </a:rPr>
            </a:br>
            <a:endParaRPr lang="gl-ES" sz="3200" dirty="0"/>
          </a:p>
        </p:txBody>
      </p:sp>
      <p:sp>
        <p:nvSpPr>
          <p:cNvPr id="7170" name="Rectangle 2"/>
          <p:cNvSpPr>
            <a:spLocks noGrp="1" noChangeArrowheads="1"/>
          </p:cNvSpPr>
          <p:nvPr>
            <p:ph sz="quarter" idx="1"/>
          </p:nvPr>
        </p:nvSpPr>
        <p:spPr>
          <a:xfrm>
            <a:off x="673101" y="1335882"/>
            <a:ext cx="7953375" cy="3527822"/>
          </a:xfrm>
        </p:spPr>
        <p:txBody>
          <a:bodyPr>
            <a:normAutofit/>
          </a:bodyPr>
          <a:lstStyle/>
          <a:p>
            <a:pPr marL="0" indent="0">
              <a:buNone/>
            </a:pPr>
            <a:r>
              <a:rPr lang="en-GB" sz="2000" dirty="0" smtClean="0">
                <a:latin typeface="Georgia"/>
              </a:rPr>
              <a:t>We </a:t>
            </a:r>
            <a:r>
              <a:rPr lang="en-GB" sz="2000" dirty="0">
                <a:latin typeface="Georgia"/>
              </a:rPr>
              <a:t>use 'can' and 'could' to talk about a skill or ability.</a:t>
            </a:r>
          </a:p>
          <a:p>
            <a:endParaRPr lang="en-GB" sz="2000" dirty="0">
              <a:latin typeface="Georgia"/>
            </a:endParaRPr>
          </a:p>
          <a:p>
            <a:pPr marL="0" indent="0">
              <a:buNone/>
            </a:pPr>
            <a:r>
              <a:rPr lang="en-GB" sz="2000" dirty="0">
                <a:latin typeface="Georgia"/>
              </a:rPr>
              <a:t>For example:</a:t>
            </a:r>
          </a:p>
          <a:p>
            <a:r>
              <a:rPr lang="en-GB" sz="2000" dirty="0">
                <a:latin typeface="Georgia"/>
              </a:rPr>
              <a:t>She can speak </a:t>
            </a:r>
            <a:r>
              <a:rPr lang="tr-TR" sz="2000" dirty="0" err="1" smtClean="0">
                <a:latin typeface="Georgia"/>
              </a:rPr>
              <a:t>three</a:t>
            </a:r>
            <a:r>
              <a:rPr lang="en-GB" sz="2000" dirty="0" smtClean="0">
                <a:latin typeface="Georgia"/>
              </a:rPr>
              <a:t> </a:t>
            </a:r>
            <a:r>
              <a:rPr lang="en-GB" sz="2000" dirty="0">
                <a:latin typeface="Georgia"/>
              </a:rPr>
              <a:t>languages.</a:t>
            </a:r>
          </a:p>
          <a:p>
            <a:r>
              <a:rPr lang="en-GB" sz="2000" dirty="0">
                <a:latin typeface="Georgia"/>
              </a:rPr>
              <a:t>My grandfather could play golf very well.</a:t>
            </a:r>
          </a:p>
          <a:p>
            <a:r>
              <a:rPr lang="en-GB" sz="2000" dirty="0">
                <a:latin typeface="Georgia"/>
              </a:rPr>
              <a:t>I can't </a:t>
            </a:r>
            <a:r>
              <a:rPr lang="tr-TR" sz="2000" dirty="0" err="1" smtClean="0">
                <a:latin typeface="Georgia"/>
              </a:rPr>
              <a:t>swim</a:t>
            </a:r>
            <a:r>
              <a:rPr lang="en-GB" sz="2000" dirty="0" smtClean="0">
                <a:latin typeface="Georgia"/>
              </a:rPr>
              <a:t>.</a:t>
            </a:r>
            <a:endParaRPr lang="gl-ES" sz="2200" dirty="0">
              <a:latin typeface="Arial" pitchFamily="34" charset="0"/>
            </a:endParaRPr>
          </a:p>
        </p:txBody>
      </p:sp>
    </p:spTree>
    <p:extLst>
      <p:ext uri="{BB962C8B-B14F-4D97-AF65-F5344CB8AC3E}">
        <p14:creationId xmlns:p14="http://schemas.microsoft.com/office/powerpoint/2010/main" val="394954183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a:xfrm>
            <a:off x="673100" y="191691"/>
            <a:ext cx="7804150" cy="857250"/>
          </a:xfrm>
        </p:spPr>
        <p:txBody>
          <a:bodyPr>
            <a:normAutofit fontScale="90000"/>
          </a:bodyPr>
          <a:lstStyle/>
          <a:p>
            <a:pPr>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pPr>
            <a:r>
              <a:rPr lang="tr-TR" sz="3200" dirty="0" smtClean="0">
                <a:solidFill>
                  <a:srgbClr val="000000"/>
                </a:solidFill>
                <a:latin typeface="Georgia"/>
              </a:rPr>
              <a:t/>
            </a:r>
            <a:br>
              <a:rPr lang="tr-TR" sz="3200" dirty="0" smtClean="0">
                <a:solidFill>
                  <a:srgbClr val="000000"/>
                </a:solidFill>
                <a:latin typeface="Georgia"/>
              </a:rPr>
            </a:br>
            <a:r>
              <a:rPr lang="en-GB" sz="3200" dirty="0" smtClean="0">
                <a:solidFill>
                  <a:srgbClr val="000000"/>
                </a:solidFill>
                <a:latin typeface="Georgia"/>
              </a:rPr>
              <a:t>Obligation </a:t>
            </a:r>
            <a:r>
              <a:rPr lang="en-GB" sz="3200" dirty="0">
                <a:solidFill>
                  <a:srgbClr val="000000"/>
                </a:solidFill>
                <a:latin typeface="Georgia"/>
              </a:rPr>
              <a:t>and Advice</a:t>
            </a:r>
            <a:br>
              <a:rPr lang="en-GB" sz="3200" dirty="0">
                <a:solidFill>
                  <a:srgbClr val="000000"/>
                </a:solidFill>
                <a:latin typeface="Georgia"/>
              </a:rPr>
            </a:br>
            <a:r>
              <a:rPr lang="en-GB" sz="3200" dirty="0">
                <a:solidFill>
                  <a:srgbClr val="000000"/>
                </a:solidFill>
                <a:latin typeface="Georgia"/>
              </a:rPr>
              <a:t/>
            </a:r>
            <a:br>
              <a:rPr lang="en-GB" sz="3200" dirty="0">
                <a:solidFill>
                  <a:srgbClr val="000000"/>
                </a:solidFill>
                <a:latin typeface="Georgia"/>
              </a:rPr>
            </a:br>
            <a:endParaRPr lang="gl-ES" sz="3200" dirty="0"/>
          </a:p>
        </p:txBody>
      </p:sp>
      <p:sp>
        <p:nvSpPr>
          <p:cNvPr id="7170" name="Rectangle 2"/>
          <p:cNvSpPr>
            <a:spLocks noGrp="1" noChangeArrowheads="1"/>
          </p:cNvSpPr>
          <p:nvPr>
            <p:ph sz="quarter" idx="1"/>
          </p:nvPr>
        </p:nvSpPr>
        <p:spPr>
          <a:xfrm>
            <a:off x="673101" y="1335882"/>
            <a:ext cx="7953375" cy="3527822"/>
          </a:xfrm>
        </p:spPr>
        <p:txBody>
          <a:bodyPr>
            <a:normAutofit/>
          </a:bodyPr>
          <a:lstStyle/>
          <a:p>
            <a:pPr marL="0" indent="0">
              <a:buNone/>
            </a:pPr>
            <a:r>
              <a:rPr lang="en-GB" sz="2000" dirty="0" smtClean="0">
                <a:latin typeface="Georgia"/>
              </a:rPr>
              <a:t>We </a:t>
            </a:r>
            <a:r>
              <a:rPr lang="en-GB" sz="2000" dirty="0">
                <a:latin typeface="Georgia"/>
              </a:rPr>
              <a:t>can use verbs such as 'must' or 'should' to say when something is necessary or unnecessary, or to give advice.</a:t>
            </a:r>
          </a:p>
          <a:p>
            <a:pPr marL="0" indent="0">
              <a:buNone/>
            </a:pPr>
            <a:endParaRPr lang="en-GB" sz="2000" dirty="0">
              <a:latin typeface="Georgia"/>
            </a:endParaRPr>
          </a:p>
          <a:p>
            <a:pPr marL="0" indent="0">
              <a:buNone/>
            </a:pPr>
            <a:r>
              <a:rPr lang="en-GB" sz="2000" dirty="0">
                <a:latin typeface="Georgia"/>
              </a:rPr>
              <a:t>For example:</a:t>
            </a:r>
          </a:p>
          <a:p>
            <a:pPr marL="0" indent="0">
              <a:buNone/>
            </a:pPr>
            <a:r>
              <a:rPr lang="en-GB" sz="2000" dirty="0">
                <a:latin typeface="Georgia"/>
              </a:rPr>
              <a:t>Children must do their homework.</a:t>
            </a:r>
          </a:p>
          <a:p>
            <a:pPr marL="0" indent="0">
              <a:buNone/>
            </a:pPr>
            <a:r>
              <a:rPr lang="en-GB" sz="2000" dirty="0">
                <a:latin typeface="Georgia"/>
              </a:rPr>
              <a:t>We have to wear a uniform at work.</a:t>
            </a:r>
          </a:p>
          <a:p>
            <a:pPr marL="0" indent="0">
              <a:buNone/>
            </a:pPr>
            <a:r>
              <a:rPr lang="en-GB" sz="2000" dirty="0">
                <a:latin typeface="Georgia"/>
              </a:rPr>
              <a:t>You should </a:t>
            </a:r>
            <a:r>
              <a:rPr lang="tr-TR" sz="2000" dirty="0" err="1" smtClean="0">
                <a:latin typeface="Georgia"/>
              </a:rPr>
              <a:t>quit</a:t>
            </a:r>
            <a:r>
              <a:rPr lang="en-GB" sz="2000" dirty="0" smtClean="0">
                <a:latin typeface="Georgia"/>
              </a:rPr>
              <a:t> </a:t>
            </a:r>
            <a:r>
              <a:rPr lang="en-GB" sz="2000" dirty="0">
                <a:latin typeface="Georgia"/>
              </a:rPr>
              <a:t>smoking.</a:t>
            </a:r>
            <a:endParaRPr lang="gl-ES" sz="2200" dirty="0">
              <a:latin typeface="Arial" pitchFamily="34" charset="0"/>
            </a:endParaRPr>
          </a:p>
        </p:txBody>
      </p:sp>
    </p:spTree>
    <p:extLst>
      <p:ext uri="{BB962C8B-B14F-4D97-AF65-F5344CB8AC3E}">
        <p14:creationId xmlns:p14="http://schemas.microsoft.com/office/powerpoint/2010/main" val="265324969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a:xfrm>
            <a:off x="673100" y="191691"/>
            <a:ext cx="7804150" cy="857250"/>
          </a:xfrm>
        </p:spPr>
        <p:txBody>
          <a:bodyPr/>
          <a:lstStyle/>
          <a:p>
            <a:pPr marL="0" indent="0"/>
            <a:r>
              <a:rPr lang="en-GB" sz="3200" dirty="0">
                <a:solidFill>
                  <a:srgbClr val="000000"/>
                </a:solidFill>
                <a:latin typeface="Georgia"/>
              </a:rPr>
              <a:t>Permission</a:t>
            </a:r>
          </a:p>
        </p:txBody>
      </p:sp>
      <p:sp>
        <p:nvSpPr>
          <p:cNvPr id="7170" name="Rectangle 2"/>
          <p:cNvSpPr>
            <a:spLocks noGrp="1" noChangeArrowheads="1"/>
          </p:cNvSpPr>
          <p:nvPr>
            <p:ph sz="quarter" idx="1"/>
          </p:nvPr>
        </p:nvSpPr>
        <p:spPr>
          <a:xfrm>
            <a:off x="673101" y="1335882"/>
            <a:ext cx="7953375" cy="3527822"/>
          </a:xfrm>
        </p:spPr>
        <p:txBody>
          <a:bodyPr>
            <a:normAutofit/>
          </a:bodyPr>
          <a:lstStyle/>
          <a:p>
            <a:pPr marL="0" indent="0">
              <a:buNone/>
            </a:pPr>
            <a:r>
              <a:rPr lang="en-GB" sz="2000" dirty="0" smtClean="0">
                <a:latin typeface="Georgia"/>
              </a:rPr>
              <a:t>We </a:t>
            </a:r>
            <a:r>
              <a:rPr lang="en-GB" sz="2000" dirty="0">
                <a:latin typeface="Georgia"/>
              </a:rPr>
              <a:t>can use verbs such as 'can', 'could' and 'may' to ask for and give permission. We also use modal verbs to say something is not allowed.</a:t>
            </a:r>
          </a:p>
          <a:p>
            <a:pPr marL="0" indent="0">
              <a:buNone/>
            </a:pPr>
            <a:endParaRPr lang="en-GB" sz="2000" dirty="0">
              <a:latin typeface="Georgia"/>
            </a:endParaRPr>
          </a:p>
          <a:p>
            <a:pPr marL="0" indent="0">
              <a:buNone/>
            </a:pPr>
            <a:r>
              <a:rPr lang="en-GB" sz="2000" dirty="0">
                <a:latin typeface="Georgia"/>
              </a:rPr>
              <a:t>For example:</a:t>
            </a:r>
          </a:p>
          <a:p>
            <a:pPr marL="0" indent="0">
              <a:buNone/>
            </a:pPr>
            <a:r>
              <a:rPr lang="en-GB" sz="2000" dirty="0">
                <a:latin typeface="Georgia"/>
              </a:rPr>
              <a:t>Could I leave early today, please?</a:t>
            </a:r>
          </a:p>
          <a:p>
            <a:pPr marL="0" indent="0">
              <a:buNone/>
            </a:pPr>
            <a:r>
              <a:rPr lang="en-GB" sz="2000" dirty="0">
                <a:latin typeface="Georgia"/>
              </a:rPr>
              <a:t>You may not use the car tonight.</a:t>
            </a:r>
          </a:p>
          <a:p>
            <a:pPr marL="0" indent="0">
              <a:buNone/>
            </a:pPr>
            <a:r>
              <a:rPr lang="en-GB" sz="2000" dirty="0">
                <a:latin typeface="Georgia"/>
              </a:rPr>
              <a:t>Can we swim in the lake?</a:t>
            </a:r>
            <a:endParaRPr lang="gl-ES" sz="2200" dirty="0">
              <a:latin typeface="Arial" pitchFamily="34" charset="0"/>
            </a:endParaRPr>
          </a:p>
        </p:txBody>
      </p:sp>
    </p:spTree>
    <p:extLst>
      <p:ext uri="{BB962C8B-B14F-4D97-AF65-F5344CB8AC3E}">
        <p14:creationId xmlns:p14="http://schemas.microsoft.com/office/powerpoint/2010/main" val="96030628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a:xfrm>
            <a:off x="673100" y="191691"/>
            <a:ext cx="7804150" cy="857250"/>
          </a:xfrm>
        </p:spPr>
        <p:txBody>
          <a:bodyPr/>
          <a:lstStyle/>
          <a:p>
            <a:pPr marL="0" indent="0"/>
            <a:r>
              <a:rPr lang="tr-TR" sz="3200" dirty="0" err="1" smtClean="0">
                <a:solidFill>
                  <a:srgbClr val="000000"/>
                </a:solidFill>
                <a:latin typeface="Georgia"/>
              </a:rPr>
              <a:t>Past</a:t>
            </a:r>
            <a:r>
              <a:rPr lang="tr-TR" sz="3200" dirty="0" smtClean="0">
                <a:solidFill>
                  <a:srgbClr val="000000"/>
                </a:solidFill>
                <a:latin typeface="Georgia"/>
              </a:rPr>
              <a:t> </a:t>
            </a:r>
            <a:r>
              <a:rPr lang="tr-TR" sz="3200" dirty="0" err="1" smtClean="0">
                <a:solidFill>
                  <a:srgbClr val="000000"/>
                </a:solidFill>
                <a:latin typeface="Georgia"/>
              </a:rPr>
              <a:t>Modals</a:t>
            </a:r>
            <a:endParaRPr lang="en-GB" sz="3200" dirty="0">
              <a:solidFill>
                <a:srgbClr val="000000"/>
              </a:solidFill>
              <a:latin typeface="Georgia"/>
            </a:endParaRPr>
          </a:p>
        </p:txBody>
      </p:sp>
      <p:sp>
        <p:nvSpPr>
          <p:cNvPr id="7170" name="Rectangle 2"/>
          <p:cNvSpPr>
            <a:spLocks noGrp="1" noChangeArrowheads="1"/>
          </p:cNvSpPr>
          <p:nvPr>
            <p:ph sz="quarter" idx="1"/>
          </p:nvPr>
        </p:nvSpPr>
        <p:spPr>
          <a:xfrm>
            <a:off x="673101" y="1335882"/>
            <a:ext cx="7953375" cy="3527822"/>
          </a:xfrm>
        </p:spPr>
        <p:txBody>
          <a:bodyPr>
            <a:normAutofit/>
          </a:bodyPr>
          <a:lstStyle/>
          <a:p>
            <a:pPr marL="0" indent="0">
              <a:buNone/>
            </a:pPr>
            <a:r>
              <a:rPr lang="en-GB" sz="2000" dirty="0">
                <a:latin typeface="Georgia"/>
              </a:rPr>
              <a:t>1: </a:t>
            </a:r>
            <a:r>
              <a:rPr lang="en-GB" sz="2000" b="1" dirty="0">
                <a:latin typeface="Georgia"/>
              </a:rPr>
              <a:t>Could have + past participle </a:t>
            </a:r>
            <a:r>
              <a:rPr lang="en-GB" sz="2000" dirty="0">
                <a:latin typeface="Georgia"/>
              </a:rPr>
              <a:t>means that something was possible in the past, or you had the ability to do something in the past, but that you didn't do it. </a:t>
            </a:r>
            <a:r>
              <a:rPr lang="en-GB" sz="2000" dirty="0" smtClean="0">
                <a:latin typeface="Georgia"/>
              </a:rPr>
              <a:t>I </a:t>
            </a:r>
            <a:r>
              <a:rPr lang="en-GB" sz="2000" dirty="0">
                <a:latin typeface="Georgia"/>
              </a:rPr>
              <a:t>could have stayed up late, but I decided to go to bed early.</a:t>
            </a:r>
          </a:p>
          <a:p>
            <a:pPr marL="0" indent="0">
              <a:buNone/>
            </a:pPr>
            <a:r>
              <a:rPr lang="en-GB" sz="2000" dirty="0">
                <a:latin typeface="Georgia"/>
              </a:rPr>
              <a:t>They could have won the race, but they didn't try hard enough.</a:t>
            </a:r>
          </a:p>
          <a:p>
            <a:pPr marL="0" indent="0">
              <a:buNone/>
            </a:pPr>
            <a:r>
              <a:rPr lang="en-GB" sz="2000" dirty="0">
                <a:latin typeface="Georgia"/>
              </a:rPr>
              <a:t>Julie could have bought the book, but she borrowed it from the library instead.</a:t>
            </a:r>
          </a:p>
          <a:p>
            <a:pPr marL="0" indent="0">
              <a:buNone/>
            </a:pPr>
            <a:r>
              <a:rPr lang="en-GB" sz="2000" dirty="0">
                <a:latin typeface="Georgia"/>
              </a:rPr>
              <a:t>He could have studied harder, but he was too lazy and that's why he failed the exam.</a:t>
            </a:r>
            <a:endParaRPr lang="gl-ES" sz="2200" dirty="0">
              <a:latin typeface="Arial" pitchFamily="34" charset="0"/>
            </a:endParaRPr>
          </a:p>
        </p:txBody>
      </p:sp>
    </p:spTree>
    <p:extLst>
      <p:ext uri="{BB962C8B-B14F-4D97-AF65-F5344CB8AC3E}">
        <p14:creationId xmlns:p14="http://schemas.microsoft.com/office/powerpoint/2010/main" val="39627253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a:xfrm>
            <a:off x="673100" y="191691"/>
            <a:ext cx="7804150" cy="857250"/>
          </a:xfrm>
        </p:spPr>
        <p:txBody>
          <a:bodyPr/>
          <a:lstStyle/>
          <a:p>
            <a:pPr marL="0" indent="0"/>
            <a:r>
              <a:rPr lang="tr-TR" sz="3200" dirty="0" err="1" smtClean="0">
                <a:solidFill>
                  <a:srgbClr val="000000"/>
                </a:solidFill>
                <a:latin typeface="Georgia"/>
              </a:rPr>
              <a:t>Past</a:t>
            </a:r>
            <a:r>
              <a:rPr lang="tr-TR" sz="3200" dirty="0" smtClean="0">
                <a:solidFill>
                  <a:srgbClr val="000000"/>
                </a:solidFill>
                <a:latin typeface="Georgia"/>
              </a:rPr>
              <a:t> </a:t>
            </a:r>
            <a:r>
              <a:rPr lang="tr-TR" sz="3200" dirty="0" err="1" smtClean="0">
                <a:solidFill>
                  <a:srgbClr val="000000"/>
                </a:solidFill>
                <a:latin typeface="Georgia"/>
              </a:rPr>
              <a:t>Modals</a:t>
            </a:r>
            <a:endParaRPr lang="en-GB" sz="3200" dirty="0">
              <a:solidFill>
                <a:srgbClr val="000000"/>
              </a:solidFill>
              <a:latin typeface="Georgia"/>
            </a:endParaRPr>
          </a:p>
        </p:txBody>
      </p:sp>
      <p:sp>
        <p:nvSpPr>
          <p:cNvPr id="7170" name="Rectangle 2"/>
          <p:cNvSpPr>
            <a:spLocks noGrp="1" noChangeArrowheads="1"/>
          </p:cNvSpPr>
          <p:nvPr>
            <p:ph sz="quarter" idx="1"/>
          </p:nvPr>
        </p:nvSpPr>
        <p:spPr>
          <a:xfrm>
            <a:off x="673101" y="1335882"/>
            <a:ext cx="7953375" cy="3527822"/>
          </a:xfrm>
        </p:spPr>
        <p:txBody>
          <a:bodyPr>
            <a:normAutofit/>
          </a:bodyPr>
          <a:lstStyle/>
          <a:p>
            <a:pPr marL="0" indent="0">
              <a:buNone/>
            </a:pPr>
            <a:r>
              <a:rPr lang="en-GB" sz="2000" b="1" dirty="0">
                <a:latin typeface="Georgia"/>
              </a:rPr>
              <a:t>Couldn't have + past participle </a:t>
            </a:r>
            <a:r>
              <a:rPr lang="en-GB" sz="2000" dirty="0">
                <a:latin typeface="Georgia"/>
              </a:rPr>
              <a:t>means that something wasn't possible in the past, even if you had wanted to do it.</a:t>
            </a:r>
          </a:p>
          <a:p>
            <a:pPr marL="0" indent="0">
              <a:buNone/>
            </a:pPr>
            <a:r>
              <a:rPr lang="en-GB" sz="2000" dirty="0">
                <a:latin typeface="Georgia"/>
              </a:rPr>
              <a:t>I couldn't have arrived any earlier. There was a terrible traffic jam (= it was impossible for me to have arrived any earlier).</a:t>
            </a:r>
          </a:p>
          <a:p>
            <a:pPr marL="0" indent="0">
              <a:buNone/>
            </a:pPr>
            <a:r>
              <a:rPr lang="en-GB" sz="2000" dirty="0">
                <a:latin typeface="Georgia"/>
              </a:rPr>
              <a:t>He couldn't have passed the exam, even if he had studied harder. It's a really, really difficult exam.</a:t>
            </a:r>
            <a:endParaRPr lang="gl-ES" sz="2200" dirty="0">
              <a:latin typeface="Arial" pitchFamily="34" charset="0"/>
            </a:endParaRPr>
          </a:p>
        </p:txBody>
      </p:sp>
    </p:spTree>
    <p:extLst>
      <p:ext uri="{BB962C8B-B14F-4D97-AF65-F5344CB8AC3E}">
        <p14:creationId xmlns:p14="http://schemas.microsoft.com/office/powerpoint/2010/main" val="350089190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a:xfrm>
            <a:off x="673100" y="191691"/>
            <a:ext cx="7804150" cy="857250"/>
          </a:xfrm>
        </p:spPr>
        <p:txBody>
          <a:bodyPr/>
          <a:lstStyle/>
          <a:p>
            <a:pPr marL="0" indent="0"/>
            <a:r>
              <a:rPr lang="tr-TR" sz="3200" dirty="0" err="1" smtClean="0">
                <a:solidFill>
                  <a:srgbClr val="000000"/>
                </a:solidFill>
                <a:latin typeface="Georgia"/>
              </a:rPr>
              <a:t>Past</a:t>
            </a:r>
            <a:r>
              <a:rPr lang="tr-TR" sz="3200" dirty="0" smtClean="0">
                <a:solidFill>
                  <a:srgbClr val="000000"/>
                </a:solidFill>
                <a:latin typeface="Georgia"/>
              </a:rPr>
              <a:t> </a:t>
            </a:r>
            <a:r>
              <a:rPr lang="tr-TR" sz="3200" dirty="0" err="1" smtClean="0">
                <a:solidFill>
                  <a:srgbClr val="000000"/>
                </a:solidFill>
                <a:latin typeface="Georgia"/>
              </a:rPr>
              <a:t>Modals</a:t>
            </a:r>
            <a:endParaRPr lang="en-GB" sz="3200" dirty="0">
              <a:solidFill>
                <a:srgbClr val="000000"/>
              </a:solidFill>
              <a:latin typeface="Georgia"/>
            </a:endParaRPr>
          </a:p>
        </p:txBody>
      </p:sp>
      <p:sp>
        <p:nvSpPr>
          <p:cNvPr id="7170" name="Rectangle 2"/>
          <p:cNvSpPr>
            <a:spLocks noGrp="1" noChangeArrowheads="1"/>
          </p:cNvSpPr>
          <p:nvPr>
            <p:ph sz="quarter" idx="1"/>
          </p:nvPr>
        </p:nvSpPr>
        <p:spPr>
          <a:xfrm>
            <a:off x="601670" y="1502815"/>
            <a:ext cx="7953375" cy="3527822"/>
          </a:xfrm>
        </p:spPr>
        <p:txBody>
          <a:bodyPr>
            <a:noAutofit/>
          </a:bodyPr>
          <a:lstStyle/>
          <a:p>
            <a:pPr marL="0" indent="0">
              <a:buNone/>
            </a:pPr>
            <a:r>
              <a:rPr lang="en-GB" sz="1800" dirty="0">
                <a:latin typeface="Georgia"/>
              </a:rPr>
              <a:t>2: We use </a:t>
            </a:r>
            <a:r>
              <a:rPr lang="en-GB" sz="1800" b="1" dirty="0">
                <a:latin typeface="Georgia"/>
              </a:rPr>
              <a:t>could have + past participle </a:t>
            </a:r>
            <a:r>
              <a:rPr lang="en-GB" sz="1800" dirty="0">
                <a:latin typeface="Georgia"/>
              </a:rPr>
              <a:t>when we want to make a guess about something that happened in the past. </a:t>
            </a:r>
            <a:r>
              <a:rPr lang="en-GB" sz="1800" dirty="0" smtClean="0">
                <a:latin typeface="Georgia"/>
              </a:rPr>
              <a:t>In </a:t>
            </a:r>
            <a:r>
              <a:rPr lang="en-GB" sz="1800" dirty="0">
                <a:latin typeface="Georgia"/>
              </a:rPr>
              <a:t>this case, we don't know if what we're saying is true or not true. We're just talking about our opinion of what maybe happened.</a:t>
            </a:r>
          </a:p>
          <a:p>
            <a:pPr marL="0" indent="0">
              <a:buNone/>
            </a:pPr>
            <a:endParaRPr lang="en-GB" sz="1800" dirty="0">
              <a:latin typeface="Georgia"/>
            </a:endParaRPr>
          </a:p>
          <a:p>
            <a:pPr marL="0" indent="0">
              <a:buNone/>
            </a:pPr>
            <a:r>
              <a:rPr lang="en-GB" sz="1800" dirty="0">
                <a:latin typeface="Georgia"/>
              </a:rPr>
              <a:t>Why is John late?</a:t>
            </a:r>
          </a:p>
          <a:p>
            <a:pPr marL="0" indent="0">
              <a:buNone/>
            </a:pPr>
            <a:r>
              <a:rPr lang="en-GB" sz="1800" dirty="0">
                <a:latin typeface="Georgia"/>
              </a:rPr>
              <a:t>He could have got stuck in traffic.</a:t>
            </a:r>
          </a:p>
          <a:p>
            <a:pPr marL="0" indent="0">
              <a:buNone/>
            </a:pPr>
            <a:r>
              <a:rPr lang="en-GB" sz="1800" dirty="0">
                <a:latin typeface="Georgia"/>
              </a:rPr>
              <a:t>He could have forgotten that we were meeting today.</a:t>
            </a:r>
          </a:p>
          <a:p>
            <a:pPr marL="0" indent="0">
              <a:buNone/>
            </a:pPr>
            <a:r>
              <a:rPr lang="en-GB" sz="1800" dirty="0">
                <a:latin typeface="Georgia"/>
              </a:rPr>
              <a:t>He could have overslept</a:t>
            </a:r>
            <a:r>
              <a:rPr lang="en-GB" sz="1800" dirty="0" smtClean="0">
                <a:latin typeface="Georgia"/>
              </a:rPr>
              <a:t>.</a:t>
            </a:r>
            <a:endParaRPr lang="tr-TR" sz="1800" dirty="0" smtClean="0">
              <a:latin typeface="Georgia"/>
            </a:endParaRPr>
          </a:p>
          <a:p>
            <a:pPr marL="0" indent="0">
              <a:buNone/>
            </a:pPr>
            <a:endParaRPr lang="en-GB" sz="1800" dirty="0">
              <a:latin typeface="Georgia"/>
            </a:endParaRPr>
          </a:p>
        </p:txBody>
      </p:sp>
    </p:spTree>
    <p:extLst>
      <p:ext uri="{BB962C8B-B14F-4D97-AF65-F5344CB8AC3E}">
        <p14:creationId xmlns:p14="http://schemas.microsoft.com/office/powerpoint/2010/main" val="243204056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a:xfrm>
            <a:off x="673100" y="191691"/>
            <a:ext cx="7804150" cy="857250"/>
          </a:xfrm>
        </p:spPr>
        <p:txBody>
          <a:bodyPr/>
          <a:lstStyle/>
          <a:p>
            <a:pPr marL="0" indent="0"/>
            <a:r>
              <a:rPr lang="tr-TR" sz="3200" dirty="0" err="1" smtClean="0">
                <a:solidFill>
                  <a:srgbClr val="000000"/>
                </a:solidFill>
                <a:latin typeface="Georgia"/>
              </a:rPr>
              <a:t>Past</a:t>
            </a:r>
            <a:r>
              <a:rPr lang="tr-TR" sz="3200" dirty="0" smtClean="0">
                <a:solidFill>
                  <a:srgbClr val="000000"/>
                </a:solidFill>
                <a:latin typeface="Georgia"/>
              </a:rPr>
              <a:t> </a:t>
            </a:r>
            <a:r>
              <a:rPr lang="tr-TR" sz="3200" dirty="0" err="1" smtClean="0">
                <a:solidFill>
                  <a:srgbClr val="000000"/>
                </a:solidFill>
                <a:latin typeface="Georgia"/>
              </a:rPr>
              <a:t>Modals</a:t>
            </a:r>
            <a:endParaRPr lang="en-GB" sz="3200" dirty="0">
              <a:solidFill>
                <a:srgbClr val="000000"/>
              </a:solidFill>
              <a:latin typeface="Georgia"/>
            </a:endParaRPr>
          </a:p>
        </p:txBody>
      </p:sp>
      <p:sp>
        <p:nvSpPr>
          <p:cNvPr id="7170" name="Rectangle 2"/>
          <p:cNvSpPr>
            <a:spLocks noGrp="1" noChangeArrowheads="1"/>
          </p:cNvSpPr>
          <p:nvPr>
            <p:ph sz="quarter" idx="1"/>
          </p:nvPr>
        </p:nvSpPr>
        <p:spPr>
          <a:xfrm>
            <a:off x="601670" y="1502815"/>
            <a:ext cx="7953375" cy="3527822"/>
          </a:xfrm>
        </p:spPr>
        <p:txBody>
          <a:bodyPr>
            <a:noAutofit/>
          </a:bodyPr>
          <a:lstStyle/>
          <a:p>
            <a:pPr marL="0" indent="0">
              <a:buNone/>
            </a:pPr>
            <a:r>
              <a:rPr lang="en-GB" sz="1800" dirty="0">
                <a:latin typeface="Georgia"/>
              </a:rPr>
              <a:t>We can also choose to use might have + past participle to mean the same thing:</a:t>
            </a:r>
          </a:p>
          <a:p>
            <a:pPr marL="0" indent="0">
              <a:buNone/>
            </a:pPr>
            <a:r>
              <a:rPr lang="en-GB" sz="1800" dirty="0">
                <a:latin typeface="Georgia"/>
              </a:rPr>
              <a:t>He might have got stuck in traffic.</a:t>
            </a:r>
          </a:p>
          <a:p>
            <a:pPr marL="0" indent="0">
              <a:buNone/>
            </a:pPr>
            <a:r>
              <a:rPr lang="en-GB" sz="1800" dirty="0">
                <a:latin typeface="Georgia"/>
              </a:rPr>
              <a:t>He might have forgotten that we were meeting today.</a:t>
            </a:r>
          </a:p>
          <a:p>
            <a:pPr marL="0" indent="0">
              <a:buNone/>
            </a:pPr>
            <a:r>
              <a:rPr lang="en-GB" sz="1800" dirty="0">
                <a:latin typeface="Georgia"/>
              </a:rPr>
              <a:t>He might have overslept.</a:t>
            </a:r>
            <a:endParaRPr lang="gl-ES" sz="1800" dirty="0">
              <a:latin typeface="Arial" pitchFamily="34" charset="0"/>
            </a:endParaRPr>
          </a:p>
          <a:p>
            <a:pPr marL="0" indent="0">
              <a:buNone/>
            </a:pPr>
            <a:endParaRPr lang="en-GB" sz="1800" dirty="0">
              <a:latin typeface="Georgia"/>
            </a:endParaRPr>
          </a:p>
        </p:txBody>
      </p:sp>
    </p:spTree>
    <p:extLst>
      <p:ext uri="{BB962C8B-B14F-4D97-AF65-F5344CB8AC3E}">
        <p14:creationId xmlns:p14="http://schemas.microsoft.com/office/powerpoint/2010/main" val="156659755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a:xfrm>
            <a:off x="673100" y="191691"/>
            <a:ext cx="7804150" cy="857250"/>
          </a:xfrm>
        </p:spPr>
        <p:txBody>
          <a:bodyPr/>
          <a:lstStyle/>
          <a:p>
            <a:pPr marL="0" indent="0"/>
            <a:r>
              <a:rPr lang="tr-TR" sz="3200" dirty="0" err="1" smtClean="0">
                <a:solidFill>
                  <a:srgbClr val="000000"/>
                </a:solidFill>
                <a:latin typeface="Georgia"/>
              </a:rPr>
              <a:t>Past</a:t>
            </a:r>
            <a:r>
              <a:rPr lang="tr-TR" sz="3200" dirty="0" smtClean="0">
                <a:solidFill>
                  <a:srgbClr val="000000"/>
                </a:solidFill>
                <a:latin typeface="Georgia"/>
              </a:rPr>
              <a:t> </a:t>
            </a:r>
            <a:r>
              <a:rPr lang="tr-TR" sz="3200" dirty="0" err="1" smtClean="0">
                <a:solidFill>
                  <a:srgbClr val="000000"/>
                </a:solidFill>
                <a:latin typeface="Georgia"/>
              </a:rPr>
              <a:t>Modals</a:t>
            </a:r>
            <a:endParaRPr lang="en-GB" sz="3200" dirty="0">
              <a:solidFill>
                <a:srgbClr val="000000"/>
              </a:solidFill>
              <a:latin typeface="Georgia"/>
            </a:endParaRPr>
          </a:p>
        </p:txBody>
      </p:sp>
      <p:sp>
        <p:nvSpPr>
          <p:cNvPr id="7170" name="Rectangle 2"/>
          <p:cNvSpPr>
            <a:spLocks noGrp="1" noChangeArrowheads="1"/>
          </p:cNvSpPr>
          <p:nvPr>
            <p:ph sz="quarter" idx="1"/>
          </p:nvPr>
        </p:nvSpPr>
        <p:spPr>
          <a:xfrm>
            <a:off x="448965" y="1350110"/>
            <a:ext cx="7953375" cy="3527822"/>
          </a:xfrm>
        </p:spPr>
        <p:txBody>
          <a:bodyPr>
            <a:noAutofit/>
          </a:bodyPr>
          <a:lstStyle/>
          <a:p>
            <a:pPr marL="0" indent="0">
              <a:buNone/>
            </a:pPr>
            <a:r>
              <a:rPr lang="en-GB" sz="1800" dirty="0">
                <a:latin typeface="Georgia"/>
              </a:rPr>
              <a:t>1: </a:t>
            </a:r>
            <a:r>
              <a:rPr lang="en-GB" sz="1800" b="1" dirty="0">
                <a:latin typeface="Georgia"/>
              </a:rPr>
              <a:t>Should have + past participle </a:t>
            </a:r>
            <a:r>
              <a:rPr lang="en-GB" sz="1800" dirty="0">
                <a:latin typeface="Georgia"/>
              </a:rPr>
              <a:t>can mean something that would have been a good idea, but that you didn't do it. It's like giving advice about the past when you say it to someone else, or regretting what you did or didn't do when you're </a:t>
            </a:r>
            <a:r>
              <a:rPr lang="en-GB" sz="1800" dirty="0" smtClean="0">
                <a:latin typeface="Georgia"/>
              </a:rPr>
              <a:t>talking </a:t>
            </a:r>
            <a:r>
              <a:rPr lang="en-GB" sz="1800" dirty="0">
                <a:latin typeface="Georgia"/>
              </a:rPr>
              <a:t>about yourself</a:t>
            </a:r>
            <a:r>
              <a:rPr lang="en-GB" sz="1800" dirty="0" smtClean="0">
                <a:latin typeface="Georgia"/>
              </a:rPr>
              <a:t>.</a:t>
            </a:r>
            <a:endParaRPr lang="tr-TR" sz="1800" dirty="0" smtClean="0">
              <a:latin typeface="Georgia"/>
            </a:endParaRPr>
          </a:p>
          <a:p>
            <a:pPr marL="0" indent="0">
              <a:buNone/>
            </a:pPr>
            <a:endParaRPr lang="tr-TR" sz="1800" dirty="0">
              <a:solidFill>
                <a:srgbClr val="000000"/>
              </a:solidFill>
              <a:latin typeface="Georgia"/>
            </a:endParaRPr>
          </a:p>
        </p:txBody>
      </p:sp>
    </p:spTree>
    <p:extLst>
      <p:ext uri="{BB962C8B-B14F-4D97-AF65-F5344CB8AC3E}">
        <p14:creationId xmlns:p14="http://schemas.microsoft.com/office/powerpoint/2010/main" val="409589737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a:xfrm>
            <a:off x="673100" y="191691"/>
            <a:ext cx="7804150" cy="857250"/>
          </a:xfrm>
        </p:spPr>
        <p:txBody>
          <a:bodyPr/>
          <a:lstStyle/>
          <a:p>
            <a:pPr marL="0" indent="0"/>
            <a:r>
              <a:rPr lang="tr-TR" sz="3200" dirty="0" err="1" smtClean="0">
                <a:solidFill>
                  <a:srgbClr val="000000"/>
                </a:solidFill>
                <a:latin typeface="Georgia"/>
              </a:rPr>
              <a:t>Past</a:t>
            </a:r>
            <a:r>
              <a:rPr lang="tr-TR" sz="3200" dirty="0" smtClean="0">
                <a:solidFill>
                  <a:srgbClr val="000000"/>
                </a:solidFill>
                <a:latin typeface="Georgia"/>
              </a:rPr>
              <a:t> </a:t>
            </a:r>
            <a:r>
              <a:rPr lang="tr-TR" sz="3200" dirty="0" err="1" smtClean="0">
                <a:solidFill>
                  <a:srgbClr val="000000"/>
                </a:solidFill>
                <a:latin typeface="Georgia"/>
              </a:rPr>
              <a:t>Modals</a:t>
            </a:r>
            <a:endParaRPr lang="en-GB" sz="3200" dirty="0">
              <a:solidFill>
                <a:srgbClr val="000000"/>
              </a:solidFill>
              <a:latin typeface="Georgia"/>
            </a:endParaRPr>
          </a:p>
        </p:txBody>
      </p:sp>
      <p:sp>
        <p:nvSpPr>
          <p:cNvPr id="7170" name="Rectangle 2"/>
          <p:cNvSpPr>
            <a:spLocks noGrp="1" noChangeArrowheads="1"/>
          </p:cNvSpPr>
          <p:nvPr>
            <p:ph sz="quarter" idx="1"/>
          </p:nvPr>
        </p:nvSpPr>
        <p:spPr>
          <a:xfrm>
            <a:off x="601670" y="1350110"/>
            <a:ext cx="7953375" cy="3527822"/>
          </a:xfrm>
        </p:spPr>
        <p:txBody>
          <a:bodyPr>
            <a:noAutofit/>
          </a:bodyPr>
          <a:lstStyle/>
          <a:p>
            <a:pPr marL="0" indent="0">
              <a:buNone/>
            </a:pPr>
            <a:r>
              <a:rPr lang="en-GB" sz="1800" b="1" dirty="0">
                <a:latin typeface="Georgia"/>
              </a:rPr>
              <a:t>Shouldn't have + past participle </a:t>
            </a:r>
            <a:r>
              <a:rPr lang="en-GB" sz="1800" dirty="0">
                <a:latin typeface="Georgia"/>
              </a:rPr>
              <a:t>means that something wasn't a good idea, but you did it anyway.</a:t>
            </a:r>
          </a:p>
          <a:p>
            <a:pPr marL="0" indent="0">
              <a:buNone/>
            </a:pPr>
            <a:r>
              <a:rPr lang="en-GB" sz="1800" dirty="0">
                <a:latin typeface="Georgia"/>
              </a:rPr>
              <a:t>I should have studied harder! (= I didn't study very hard and so I failed the exam. I'm sorry about this now.)</a:t>
            </a:r>
          </a:p>
          <a:p>
            <a:pPr marL="0" indent="0">
              <a:buNone/>
            </a:pPr>
            <a:r>
              <a:rPr lang="en-GB" sz="1800" dirty="0">
                <a:latin typeface="Georgia"/>
              </a:rPr>
              <a:t>I should have gone to bed early (= I didn't go to bed early and now I'm tired).</a:t>
            </a:r>
          </a:p>
          <a:p>
            <a:pPr marL="0" indent="0">
              <a:buNone/>
            </a:pPr>
            <a:r>
              <a:rPr lang="en-GB" sz="1800" dirty="0">
                <a:latin typeface="Georgia"/>
              </a:rPr>
              <a:t>I shouldn't have eaten so much cake! (= I did eat a lot of cake and now I don't feel good.)</a:t>
            </a:r>
          </a:p>
          <a:p>
            <a:pPr marL="0" indent="0">
              <a:buNone/>
            </a:pPr>
            <a:r>
              <a:rPr lang="en-GB" sz="1800" dirty="0">
                <a:latin typeface="Georgia"/>
              </a:rPr>
              <a:t>You should have called me when you arrived (= you didn't call me and I was worried. I wish that you had called me).</a:t>
            </a:r>
          </a:p>
          <a:p>
            <a:pPr marL="0" indent="0">
              <a:buNone/>
            </a:pPr>
            <a:r>
              <a:rPr lang="en-GB" sz="1800" dirty="0">
                <a:latin typeface="Georgia"/>
              </a:rPr>
              <a:t>John should have left early, then he wouldn't have missed the plane (= but he didn't leave early and so he did miss the plane).</a:t>
            </a:r>
          </a:p>
          <a:p>
            <a:pPr marL="0" indent="0">
              <a:buNone/>
            </a:pPr>
            <a:endParaRPr lang="tr-TR" sz="1800" dirty="0">
              <a:solidFill>
                <a:srgbClr val="000000"/>
              </a:solidFill>
              <a:latin typeface="Georgia"/>
            </a:endParaRPr>
          </a:p>
        </p:txBody>
      </p:sp>
    </p:spTree>
    <p:extLst>
      <p:ext uri="{BB962C8B-B14F-4D97-AF65-F5344CB8AC3E}">
        <p14:creationId xmlns:p14="http://schemas.microsoft.com/office/powerpoint/2010/main" val="310735834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a:xfrm>
            <a:off x="673100" y="191691"/>
            <a:ext cx="7804150" cy="857250"/>
          </a:xfrm>
        </p:spPr>
        <p:txBody>
          <a:bodyPr/>
          <a:lstStyle/>
          <a:p>
            <a:pPr marL="0" indent="0"/>
            <a:r>
              <a:rPr lang="tr-TR" sz="3200" dirty="0" err="1" smtClean="0">
                <a:solidFill>
                  <a:srgbClr val="000000"/>
                </a:solidFill>
                <a:latin typeface="Georgia"/>
              </a:rPr>
              <a:t>Past</a:t>
            </a:r>
            <a:r>
              <a:rPr lang="tr-TR" sz="3200" dirty="0" smtClean="0">
                <a:solidFill>
                  <a:srgbClr val="000000"/>
                </a:solidFill>
                <a:latin typeface="Georgia"/>
              </a:rPr>
              <a:t> </a:t>
            </a:r>
            <a:r>
              <a:rPr lang="tr-TR" sz="3200" dirty="0" err="1" smtClean="0">
                <a:solidFill>
                  <a:srgbClr val="000000"/>
                </a:solidFill>
                <a:latin typeface="Georgia"/>
              </a:rPr>
              <a:t>Modals</a:t>
            </a:r>
            <a:endParaRPr lang="en-GB" sz="3200" dirty="0">
              <a:solidFill>
                <a:srgbClr val="000000"/>
              </a:solidFill>
              <a:latin typeface="Georgia"/>
            </a:endParaRPr>
          </a:p>
        </p:txBody>
      </p:sp>
      <p:sp>
        <p:nvSpPr>
          <p:cNvPr id="7170" name="Rectangle 2"/>
          <p:cNvSpPr>
            <a:spLocks noGrp="1" noChangeArrowheads="1"/>
          </p:cNvSpPr>
          <p:nvPr>
            <p:ph sz="quarter" idx="1"/>
          </p:nvPr>
        </p:nvSpPr>
        <p:spPr>
          <a:xfrm>
            <a:off x="448965" y="1350110"/>
            <a:ext cx="7953375" cy="3527822"/>
          </a:xfrm>
        </p:spPr>
        <p:txBody>
          <a:bodyPr>
            <a:noAutofit/>
          </a:bodyPr>
          <a:lstStyle/>
          <a:p>
            <a:pPr marL="0" indent="0">
              <a:buNone/>
            </a:pPr>
            <a:r>
              <a:rPr lang="en-GB" sz="1800" dirty="0">
                <a:latin typeface="Georgia"/>
              </a:rPr>
              <a:t>2: We can also use </a:t>
            </a:r>
            <a:r>
              <a:rPr lang="en-GB" sz="1800" b="1" dirty="0">
                <a:latin typeface="Georgia"/>
              </a:rPr>
              <a:t>should have + past participle </a:t>
            </a:r>
            <a:r>
              <a:rPr lang="en-GB" sz="1800" dirty="0">
                <a:latin typeface="Georgia"/>
              </a:rPr>
              <a:t>to talk about something that, if everything is normal and okay, we think has already happened. But we're not certain that everything is fine, so we use 'should have' and not the present perfect or past simple. It's often used with 'by now'.</a:t>
            </a:r>
          </a:p>
          <a:p>
            <a:pPr marL="0" indent="0">
              <a:buNone/>
            </a:pPr>
            <a:r>
              <a:rPr lang="en-GB" sz="1800" dirty="0">
                <a:latin typeface="Georgia"/>
              </a:rPr>
              <a:t>His plane should have arrived by now (= if everything is fine, the plane has arrived).</a:t>
            </a:r>
          </a:p>
          <a:p>
            <a:pPr marL="0" indent="0">
              <a:buNone/>
            </a:pPr>
            <a:r>
              <a:rPr lang="en-GB" sz="1800" dirty="0">
                <a:latin typeface="Georgia"/>
              </a:rPr>
              <a:t>John should have finished work by now (= if everything is normal, John has finished work).</a:t>
            </a:r>
          </a:p>
          <a:p>
            <a:pPr marL="0" indent="0">
              <a:buNone/>
            </a:pPr>
            <a:r>
              <a:rPr lang="en-GB" sz="1800" dirty="0">
                <a:latin typeface="Georgia"/>
              </a:rPr>
              <a:t>We can also use this to talk about something that would have happened if everything was fine, but hasn't happened.</a:t>
            </a:r>
          </a:p>
          <a:p>
            <a:pPr marL="0" indent="0">
              <a:buNone/>
            </a:pPr>
            <a:r>
              <a:rPr lang="en-GB" sz="1800" dirty="0">
                <a:latin typeface="Georgia"/>
              </a:rPr>
              <a:t>Lucy should have arrived by now, but she hasn't.</a:t>
            </a:r>
            <a:endParaRPr lang="tr-TR" sz="1800" dirty="0">
              <a:latin typeface="Georgia"/>
            </a:endParaRPr>
          </a:p>
        </p:txBody>
      </p:sp>
    </p:spTree>
    <p:extLst>
      <p:ext uri="{BB962C8B-B14F-4D97-AF65-F5344CB8AC3E}">
        <p14:creationId xmlns:p14="http://schemas.microsoft.com/office/powerpoint/2010/main" val="327178118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a:xfrm>
            <a:off x="673100" y="191691"/>
            <a:ext cx="7804150" cy="857250"/>
          </a:xfrm>
        </p:spPr>
        <p:txBody>
          <a:bodyPr/>
          <a:lstStyle/>
          <a:p>
            <a:pPr marL="0" indent="0"/>
            <a:r>
              <a:rPr lang="tr-TR" sz="3200" dirty="0" err="1" smtClean="0">
                <a:solidFill>
                  <a:srgbClr val="000000"/>
                </a:solidFill>
                <a:latin typeface="Georgia"/>
              </a:rPr>
              <a:t>Past</a:t>
            </a:r>
            <a:r>
              <a:rPr lang="tr-TR" sz="3200" dirty="0" smtClean="0">
                <a:solidFill>
                  <a:srgbClr val="000000"/>
                </a:solidFill>
                <a:latin typeface="Georgia"/>
              </a:rPr>
              <a:t> </a:t>
            </a:r>
            <a:r>
              <a:rPr lang="tr-TR" sz="3200" dirty="0" err="1" smtClean="0">
                <a:solidFill>
                  <a:srgbClr val="000000"/>
                </a:solidFill>
                <a:latin typeface="Georgia"/>
              </a:rPr>
              <a:t>Modals</a:t>
            </a:r>
            <a:endParaRPr lang="en-GB" sz="3200" dirty="0">
              <a:solidFill>
                <a:srgbClr val="000000"/>
              </a:solidFill>
              <a:latin typeface="Georgia"/>
            </a:endParaRPr>
          </a:p>
        </p:txBody>
      </p:sp>
      <p:sp>
        <p:nvSpPr>
          <p:cNvPr id="7170" name="Rectangle 2"/>
          <p:cNvSpPr>
            <a:spLocks noGrp="1" noChangeArrowheads="1"/>
          </p:cNvSpPr>
          <p:nvPr>
            <p:ph sz="quarter" idx="1"/>
          </p:nvPr>
        </p:nvSpPr>
        <p:spPr>
          <a:xfrm>
            <a:off x="601670" y="1350110"/>
            <a:ext cx="7953375" cy="3527822"/>
          </a:xfrm>
        </p:spPr>
        <p:txBody>
          <a:bodyPr>
            <a:noAutofit/>
          </a:bodyPr>
          <a:lstStyle/>
          <a:p>
            <a:pPr marL="0" indent="0">
              <a:buNone/>
            </a:pPr>
            <a:r>
              <a:rPr lang="en-GB" sz="1800" b="1" dirty="0">
                <a:latin typeface="Georgia"/>
              </a:rPr>
              <a:t>Would have + past participle</a:t>
            </a:r>
          </a:p>
          <a:p>
            <a:pPr marL="0" indent="0">
              <a:buNone/>
            </a:pPr>
            <a:endParaRPr lang="en-GB" sz="1800" dirty="0">
              <a:latin typeface="Georgia"/>
            </a:endParaRPr>
          </a:p>
          <a:p>
            <a:pPr marL="0" indent="0">
              <a:buNone/>
            </a:pPr>
            <a:r>
              <a:rPr lang="en-GB" sz="1800" dirty="0">
                <a:latin typeface="Georgia"/>
              </a:rPr>
              <a:t>1: Part of the third conditional.</a:t>
            </a:r>
          </a:p>
          <a:p>
            <a:pPr marL="0" indent="0">
              <a:buNone/>
            </a:pPr>
            <a:r>
              <a:rPr lang="en-GB" sz="1800" dirty="0">
                <a:latin typeface="Georgia"/>
              </a:rPr>
              <a:t>If I had had enough money, I would have bought a car (but I didn't have enough money, so I didn't buy a car).</a:t>
            </a:r>
            <a:endParaRPr lang="tr-TR" sz="1800" dirty="0">
              <a:latin typeface="Georgia"/>
            </a:endParaRPr>
          </a:p>
        </p:txBody>
      </p:sp>
    </p:spTree>
    <p:extLst>
      <p:ext uri="{BB962C8B-B14F-4D97-AF65-F5344CB8AC3E}">
        <p14:creationId xmlns:p14="http://schemas.microsoft.com/office/powerpoint/2010/main" val="350836470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a:xfrm>
            <a:off x="673100" y="191691"/>
            <a:ext cx="7804150" cy="857250"/>
          </a:xfrm>
        </p:spPr>
        <p:txBody>
          <a:bodyPr/>
          <a:lstStyle/>
          <a:p>
            <a:pPr marL="0" indent="0"/>
            <a:r>
              <a:rPr lang="tr-TR" sz="3200" dirty="0" err="1" smtClean="0">
                <a:solidFill>
                  <a:srgbClr val="000000"/>
                </a:solidFill>
                <a:latin typeface="Georgia"/>
              </a:rPr>
              <a:t>Past</a:t>
            </a:r>
            <a:r>
              <a:rPr lang="tr-TR" sz="3200" dirty="0" smtClean="0">
                <a:solidFill>
                  <a:srgbClr val="000000"/>
                </a:solidFill>
                <a:latin typeface="Georgia"/>
              </a:rPr>
              <a:t> </a:t>
            </a:r>
            <a:r>
              <a:rPr lang="tr-TR" sz="3200" dirty="0" err="1" smtClean="0">
                <a:solidFill>
                  <a:srgbClr val="000000"/>
                </a:solidFill>
                <a:latin typeface="Georgia"/>
              </a:rPr>
              <a:t>Modals</a:t>
            </a:r>
            <a:endParaRPr lang="en-GB" sz="3200" dirty="0">
              <a:solidFill>
                <a:srgbClr val="000000"/>
              </a:solidFill>
              <a:latin typeface="Georgia"/>
            </a:endParaRPr>
          </a:p>
        </p:txBody>
      </p:sp>
      <p:sp>
        <p:nvSpPr>
          <p:cNvPr id="7170" name="Rectangle 2"/>
          <p:cNvSpPr>
            <a:spLocks noGrp="1" noChangeArrowheads="1"/>
          </p:cNvSpPr>
          <p:nvPr>
            <p:ph sz="quarter" idx="1"/>
          </p:nvPr>
        </p:nvSpPr>
        <p:spPr>
          <a:xfrm>
            <a:off x="539553" y="1502815"/>
            <a:ext cx="7953375" cy="2976578"/>
          </a:xfrm>
        </p:spPr>
        <p:txBody>
          <a:bodyPr>
            <a:noAutofit/>
          </a:bodyPr>
          <a:lstStyle/>
          <a:p>
            <a:pPr marL="0" indent="0">
              <a:buNone/>
            </a:pPr>
            <a:r>
              <a:rPr lang="en-GB" sz="1800" b="1" dirty="0">
                <a:latin typeface="Georgia"/>
              </a:rPr>
              <a:t>2: </a:t>
            </a:r>
            <a:r>
              <a:rPr lang="en-GB" sz="1800" dirty="0">
                <a:latin typeface="Georgia"/>
              </a:rPr>
              <a:t>Because 'would' (and will) can also be used to show if you want to do something or not (volition), we can also use </a:t>
            </a:r>
            <a:r>
              <a:rPr lang="en-GB" sz="1800" b="1" dirty="0">
                <a:latin typeface="Georgia"/>
              </a:rPr>
              <a:t>would have + past participle </a:t>
            </a:r>
            <a:r>
              <a:rPr lang="en-GB" sz="1800" dirty="0">
                <a:latin typeface="Georgia"/>
              </a:rPr>
              <a:t>to talk about something you wanted to do but didn't. This is very similar to the third conditional, but we don't need an 'if clause'.</a:t>
            </a:r>
          </a:p>
          <a:p>
            <a:pPr marL="0" indent="0">
              <a:buNone/>
            </a:pPr>
            <a:r>
              <a:rPr lang="en-GB" sz="1800" dirty="0">
                <a:latin typeface="Georgia"/>
              </a:rPr>
              <a:t>I would have gone to the party, but I was really busy.</a:t>
            </a:r>
          </a:p>
          <a:p>
            <a:pPr marL="0" indent="0">
              <a:buNone/>
            </a:pPr>
            <a:r>
              <a:rPr lang="en-GB" sz="1800" dirty="0">
                <a:latin typeface="Georgia"/>
              </a:rPr>
              <a:t>(= I wanted to go to the party, but I didn't because I was busy. If I hadn't been so busy, I would have gone to the party.)</a:t>
            </a:r>
          </a:p>
          <a:p>
            <a:pPr marL="0" indent="0">
              <a:buNone/>
            </a:pPr>
            <a:r>
              <a:rPr lang="en-GB" sz="1800" dirty="0">
                <a:latin typeface="Georgia"/>
              </a:rPr>
              <a:t>I would have called you, but I didn't know your number.</a:t>
            </a:r>
          </a:p>
          <a:p>
            <a:pPr marL="0" indent="0">
              <a:buNone/>
            </a:pPr>
            <a:r>
              <a:rPr lang="en-GB" sz="1800" dirty="0">
                <a:latin typeface="Georgia"/>
              </a:rPr>
              <a:t>(= I wanted to call you but I didn't know your number, so I didn't call you.)</a:t>
            </a:r>
            <a:endParaRPr lang="tr-TR" sz="1800" dirty="0">
              <a:latin typeface="Georgia"/>
            </a:endParaRPr>
          </a:p>
        </p:txBody>
      </p:sp>
    </p:spTree>
    <p:extLst>
      <p:ext uri="{BB962C8B-B14F-4D97-AF65-F5344CB8AC3E}">
        <p14:creationId xmlns:p14="http://schemas.microsoft.com/office/powerpoint/2010/main" val="170049328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a:xfrm>
            <a:off x="673100" y="191691"/>
            <a:ext cx="7804150" cy="857250"/>
          </a:xfrm>
        </p:spPr>
        <p:txBody>
          <a:bodyPr/>
          <a:lstStyle/>
          <a:p>
            <a:pPr marL="0" indent="0"/>
            <a:r>
              <a:rPr lang="tr-TR" sz="3200" dirty="0" err="1">
                <a:solidFill>
                  <a:srgbClr val="000000"/>
                </a:solidFill>
                <a:latin typeface="Georgia"/>
              </a:rPr>
              <a:t>Must</a:t>
            </a:r>
            <a:r>
              <a:rPr lang="tr-TR" sz="3200" dirty="0">
                <a:solidFill>
                  <a:srgbClr val="000000"/>
                </a:solidFill>
                <a:latin typeface="Georgia"/>
              </a:rPr>
              <a:t> vs. </a:t>
            </a:r>
            <a:r>
              <a:rPr lang="tr-TR" sz="3200" dirty="0" err="1">
                <a:solidFill>
                  <a:srgbClr val="000000"/>
                </a:solidFill>
                <a:latin typeface="Georgia"/>
              </a:rPr>
              <a:t>have</a:t>
            </a:r>
            <a:r>
              <a:rPr lang="tr-TR" sz="3200" dirty="0">
                <a:solidFill>
                  <a:srgbClr val="000000"/>
                </a:solidFill>
                <a:latin typeface="Georgia"/>
              </a:rPr>
              <a:t> </a:t>
            </a:r>
            <a:r>
              <a:rPr lang="tr-TR" sz="3200" dirty="0" err="1">
                <a:solidFill>
                  <a:srgbClr val="000000"/>
                </a:solidFill>
                <a:latin typeface="Georgia"/>
              </a:rPr>
              <a:t>to</a:t>
            </a:r>
            <a:endParaRPr lang="tr-TR" sz="3200" dirty="0">
              <a:solidFill>
                <a:srgbClr val="000000"/>
              </a:solidFill>
              <a:latin typeface="Georgia"/>
            </a:endParaRPr>
          </a:p>
        </p:txBody>
      </p:sp>
      <p:sp>
        <p:nvSpPr>
          <p:cNvPr id="7170" name="Rectangle 2"/>
          <p:cNvSpPr>
            <a:spLocks noGrp="1" noChangeArrowheads="1"/>
          </p:cNvSpPr>
          <p:nvPr>
            <p:ph sz="quarter" idx="1"/>
          </p:nvPr>
        </p:nvSpPr>
        <p:spPr>
          <a:xfrm>
            <a:off x="601670" y="1350110"/>
            <a:ext cx="7953375" cy="3527822"/>
          </a:xfrm>
        </p:spPr>
        <p:txBody>
          <a:bodyPr>
            <a:noAutofit/>
          </a:bodyPr>
          <a:lstStyle/>
          <a:p>
            <a:pPr marL="0" indent="0">
              <a:buNone/>
            </a:pPr>
            <a:r>
              <a:rPr lang="en-GB" sz="1800" dirty="0">
                <a:latin typeface="Georgia"/>
              </a:rPr>
              <a:t>Both </a:t>
            </a:r>
            <a:r>
              <a:rPr lang="tr-TR" sz="1800" b="1" dirty="0" smtClean="0">
                <a:latin typeface="Georgia"/>
              </a:rPr>
              <a:t>m</a:t>
            </a:r>
            <a:r>
              <a:rPr lang="en-GB" sz="1800" b="1" dirty="0" err="1" smtClean="0">
                <a:latin typeface="Georgia"/>
              </a:rPr>
              <a:t>ust</a:t>
            </a:r>
            <a:r>
              <a:rPr lang="en-GB" sz="1800" b="1" dirty="0" smtClean="0">
                <a:latin typeface="Georgia"/>
              </a:rPr>
              <a:t> </a:t>
            </a:r>
            <a:r>
              <a:rPr lang="en-GB" sz="1800" dirty="0">
                <a:latin typeface="Georgia"/>
              </a:rPr>
              <a:t>and </a:t>
            </a:r>
            <a:r>
              <a:rPr lang="en-GB" sz="1800" b="1" dirty="0">
                <a:latin typeface="Georgia"/>
              </a:rPr>
              <a:t>have to </a:t>
            </a:r>
            <a:r>
              <a:rPr lang="en-GB" sz="1800" dirty="0">
                <a:latin typeface="Georgia"/>
              </a:rPr>
              <a:t>express obligation or necessity, but there are some small differences:</a:t>
            </a:r>
          </a:p>
          <a:p>
            <a:pPr marL="0" indent="0">
              <a:buNone/>
            </a:pPr>
            <a:endParaRPr lang="en-GB" sz="1800" dirty="0">
              <a:latin typeface="Georgia"/>
            </a:endParaRPr>
          </a:p>
          <a:p>
            <a:pPr marL="0" indent="0">
              <a:buNone/>
            </a:pPr>
            <a:r>
              <a:rPr lang="en-GB" sz="1800" dirty="0">
                <a:latin typeface="Georgia"/>
              </a:rPr>
              <a:t>•  Must expresses the speaker's feelings, whereas have to expresses, above all, an impersonal idea:</a:t>
            </a:r>
          </a:p>
          <a:p>
            <a:pPr marL="0" indent="0">
              <a:buNone/>
            </a:pPr>
            <a:r>
              <a:rPr lang="en-GB" sz="1800" dirty="0">
                <a:latin typeface="Georgia"/>
              </a:rPr>
              <a:t>You must come. You are obliged to come (I require that you come)</a:t>
            </a:r>
          </a:p>
          <a:p>
            <a:pPr marL="0" indent="0">
              <a:buNone/>
            </a:pPr>
            <a:r>
              <a:rPr lang="en-GB" sz="1800" dirty="0">
                <a:latin typeface="Georgia"/>
              </a:rPr>
              <a:t>You have to come. You are obliged to come. (There's a rule requiring you to come)</a:t>
            </a:r>
          </a:p>
          <a:p>
            <a:pPr marL="0" indent="0">
              <a:buNone/>
            </a:pPr>
            <a:r>
              <a:rPr lang="en-GB" sz="1800" dirty="0">
                <a:latin typeface="Georgia"/>
              </a:rPr>
              <a:t>Must I wear this tie? Am I obliged to wear this tie? (What do you think?)</a:t>
            </a:r>
          </a:p>
          <a:p>
            <a:pPr marL="0" indent="0">
              <a:buNone/>
            </a:pPr>
            <a:r>
              <a:rPr lang="en-GB" sz="1800" dirty="0">
                <a:latin typeface="Georgia"/>
              </a:rPr>
              <a:t>Do I have to wear this tie? Am I obliged to wear this tie? (Is there a rule about ties</a:t>
            </a:r>
            <a:r>
              <a:rPr lang="en-GB" sz="1800" dirty="0" smtClean="0">
                <a:latin typeface="Georgia"/>
              </a:rPr>
              <a:t>?)</a:t>
            </a:r>
            <a:endParaRPr lang="en-GB" sz="1800" dirty="0">
              <a:latin typeface="Georgia"/>
            </a:endParaRPr>
          </a:p>
        </p:txBody>
      </p:sp>
    </p:spTree>
    <p:extLst>
      <p:ext uri="{BB962C8B-B14F-4D97-AF65-F5344CB8AC3E}">
        <p14:creationId xmlns:p14="http://schemas.microsoft.com/office/powerpoint/2010/main" val="233241057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a:xfrm>
            <a:off x="673100" y="191691"/>
            <a:ext cx="7804150" cy="857250"/>
          </a:xfrm>
        </p:spPr>
        <p:txBody>
          <a:bodyPr/>
          <a:lstStyle/>
          <a:p>
            <a:pPr marL="0" indent="0"/>
            <a:r>
              <a:rPr lang="tr-TR" sz="3200" dirty="0" err="1">
                <a:solidFill>
                  <a:srgbClr val="000000"/>
                </a:solidFill>
                <a:latin typeface="Georgia"/>
              </a:rPr>
              <a:t>Must</a:t>
            </a:r>
            <a:r>
              <a:rPr lang="tr-TR" sz="3200" dirty="0">
                <a:solidFill>
                  <a:srgbClr val="000000"/>
                </a:solidFill>
                <a:latin typeface="Georgia"/>
              </a:rPr>
              <a:t> vs. </a:t>
            </a:r>
            <a:r>
              <a:rPr lang="tr-TR" sz="3200" dirty="0" err="1">
                <a:solidFill>
                  <a:srgbClr val="000000"/>
                </a:solidFill>
                <a:latin typeface="Georgia"/>
              </a:rPr>
              <a:t>have</a:t>
            </a:r>
            <a:r>
              <a:rPr lang="tr-TR" sz="3200" dirty="0">
                <a:solidFill>
                  <a:srgbClr val="000000"/>
                </a:solidFill>
                <a:latin typeface="Georgia"/>
              </a:rPr>
              <a:t> </a:t>
            </a:r>
            <a:r>
              <a:rPr lang="tr-TR" sz="3200" dirty="0" err="1">
                <a:solidFill>
                  <a:srgbClr val="000000"/>
                </a:solidFill>
                <a:latin typeface="Georgia"/>
              </a:rPr>
              <a:t>to</a:t>
            </a:r>
            <a:endParaRPr lang="tr-TR" sz="3200" dirty="0">
              <a:solidFill>
                <a:srgbClr val="000000"/>
              </a:solidFill>
              <a:latin typeface="Georgia"/>
            </a:endParaRPr>
          </a:p>
        </p:txBody>
      </p:sp>
      <p:sp>
        <p:nvSpPr>
          <p:cNvPr id="7170" name="Rectangle 2"/>
          <p:cNvSpPr>
            <a:spLocks noGrp="1" noChangeArrowheads="1"/>
          </p:cNvSpPr>
          <p:nvPr>
            <p:ph sz="quarter" idx="1"/>
          </p:nvPr>
        </p:nvSpPr>
        <p:spPr>
          <a:xfrm>
            <a:off x="601670" y="1350110"/>
            <a:ext cx="7953375" cy="3527822"/>
          </a:xfrm>
        </p:spPr>
        <p:txBody>
          <a:bodyPr>
            <a:noAutofit/>
          </a:bodyPr>
          <a:lstStyle/>
          <a:p>
            <a:pPr marL="0" indent="0">
              <a:buNone/>
            </a:pPr>
            <a:r>
              <a:rPr lang="en-GB" sz="1800" dirty="0">
                <a:latin typeface="Georgia"/>
              </a:rPr>
              <a:t>•  Have to mainly expresses general obligations, while must is used for specific obligations:</a:t>
            </a:r>
          </a:p>
          <a:p>
            <a:pPr marL="0" indent="0">
              <a:buNone/>
            </a:pPr>
            <a:r>
              <a:rPr lang="en-GB" sz="1800" dirty="0">
                <a:latin typeface="Georgia"/>
              </a:rPr>
              <a:t>I have to brush my teeth twice a day.</a:t>
            </a:r>
          </a:p>
          <a:p>
            <a:pPr marL="0" indent="0">
              <a:buNone/>
            </a:pPr>
            <a:r>
              <a:rPr lang="en-GB" sz="1800" dirty="0">
                <a:latin typeface="Georgia"/>
              </a:rPr>
              <a:t>I must tell you something.</a:t>
            </a:r>
            <a:endParaRPr lang="tr-TR" sz="1800" dirty="0">
              <a:latin typeface="Georgia"/>
            </a:endParaRPr>
          </a:p>
        </p:txBody>
      </p:sp>
    </p:spTree>
    <p:extLst>
      <p:ext uri="{BB962C8B-B14F-4D97-AF65-F5344CB8AC3E}">
        <p14:creationId xmlns:p14="http://schemas.microsoft.com/office/powerpoint/2010/main" val="402755086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a:xfrm>
            <a:off x="673100" y="191691"/>
            <a:ext cx="7804150" cy="857250"/>
          </a:xfrm>
        </p:spPr>
        <p:txBody>
          <a:bodyPr/>
          <a:lstStyle/>
          <a:p>
            <a:pPr marL="0" indent="0"/>
            <a:r>
              <a:rPr lang="tr-TR" sz="3200" dirty="0" err="1">
                <a:solidFill>
                  <a:srgbClr val="000000"/>
                </a:solidFill>
                <a:latin typeface="Georgia"/>
              </a:rPr>
              <a:t>Must</a:t>
            </a:r>
            <a:r>
              <a:rPr lang="tr-TR" sz="3200" dirty="0">
                <a:solidFill>
                  <a:srgbClr val="000000"/>
                </a:solidFill>
                <a:latin typeface="Georgia"/>
              </a:rPr>
              <a:t> vs. </a:t>
            </a:r>
            <a:r>
              <a:rPr lang="tr-TR" sz="3200" dirty="0" err="1">
                <a:solidFill>
                  <a:srgbClr val="000000"/>
                </a:solidFill>
                <a:latin typeface="Georgia"/>
              </a:rPr>
              <a:t>have</a:t>
            </a:r>
            <a:r>
              <a:rPr lang="tr-TR" sz="3200" dirty="0">
                <a:solidFill>
                  <a:srgbClr val="000000"/>
                </a:solidFill>
                <a:latin typeface="Georgia"/>
              </a:rPr>
              <a:t> </a:t>
            </a:r>
            <a:r>
              <a:rPr lang="tr-TR" sz="3200" dirty="0" err="1">
                <a:solidFill>
                  <a:srgbClr val="000000"/>
                </a:solidFill>
                <a:latin typeface="Georgia"/>
              </a:rPr>
              <a:t>to</a:t>
            </a:r>
            <a:endParaRPr lang="tr-TR" sz="3200" dirty="0">
              <a:solidFill>
                <a:srgbClr val="000000"/>
              </a:solidFill>
              <a:latin typeface="Georgia"/>
            </a:endParaRPr>
          </a:p>
        </p:txBody>
      </p:sp>
      <p:sp>
        <p:nvSpPr>
          <p:cNvPr id="7170" name="Rectangle 2"/>
          <p:cNvSpPr>
            <a:spLocks noGrp="1" noChangeArrowheads="1"/>
          </p:cNvSpPr>
          <p:nvPr>
            <p:ph sz="quarter" idx="1"/>
          </p:nvPr>
        </p:nvSpPr>
        <p:spPr>
          <a:xfrm>
            <a:off x="539553" y="1502815"/>
            <a:ext cx="7953375" cy="2976578"/>
          </a:xfrm>
        </p:spPr>
        <p:txBody>
          <a:bodyPr>
            <a:noAutofit/>
          </a:bodyPr>
          <a:lstStyle/>
          <a:p>
            <a:pPr marL="0" indent="0">
              <a:buNone/>
            </a:pPr>
            <a:r>
              <a:rPr lang="en-GB" sz="1800" dirty="0">
                <a:latin typeface="Georgia"/>
              </a:rPr>
              <a:t>Important: To express obligation, duty or necessity in the future or the past, must and need are not used. They are replaced by have to:</a:t>
            </a:r>
          </a:p>
          <a:p>
            <a:pPr marL="0" indent="0">
              <a:buNone/>
            </a:pPr>
            <a:r>
              <a:rPr lang="en-GB" sz="1800" dirty="0">
                <a:latin typeface="Georgia"/>
              </a:rPr>
              <a:t>We must (need to) buy another ticket.</a:t>
            </a:r>
          </a:p>
          <a:p>
            <a:pPr marL="0" indent="0">
              <a:buNone/>
            </a:pPr>
            <a:r>
              <a:rPr lang="en-GB" sz="1800" dirty="0">
                <a:latin typeface="Georgia"/>
              </a:rPr>
              <a:t>We had to buy another ticket yesterday.</a:t>
            </a:r>
          </a:p>
          <a:p>
            <a:pPr marL="0" indent="0">
              <a:buNone/>
            </a:pPr>
            <a:r>
              <a:rPr lang="en-GB" sz="1800" dirty="0">
                <a:latin typeface="Georgia"/>
              </a:rPr>
              <a:t>We'll have to buy another ticket later.</a:t>
            </a:r>
          </a:p>
          <a:p>
            <a:pPr marL="0" indent="0">
              <a:buNone/>
            </a:pPr>
            <a:r>
              <a:rPr lang="en-GB" sz="1800" dirty="0">
                <a:latin typeface="Georgia"/>
              </a:rPr>
              <a:t>However, in their negative forms, mustn't and don't have to have completely different meanings:</a:t>
            </a:r>
          </a:p>
          <a:p>
            <a:pPr marL="0" indent="0">
              <a:buNone/>
            </a:pPr>
            <a:endParaRPr lang="en-GB" sz="1800" dirty="0">
              <a:latin typeface="Georgia"/>
            </a:endParaRPr>
          </a:p>
          <a:p>
            <a:pPr marL="0" indent="0">
              <a:buNone/>
            </a:pPr>
            <a:endParaRPr lang="tr-TR" sz="1800" dirty="0">
              <a:latin typeface="Georgia"/>
            </a:endParaRPr>
          </a:p>
        </p:txBody>
      </p:sp>
    </p:spTree>
    <p:extLst>
      <p:ext uri="{BB962C8B-B14F-4D97-AF65-F5344CB8AC3E}">
        <p14:creationId xmlns:p14="http://schemas.microsoft.com/office/powerpoint/2010/main" val="75839744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a:xfrm>
            <a:off x="673100" y="191691"/>
            <a:ext cx="7804150" cy="857250"/>
          </a:xfrm>
        </p:spPr>
        <p:txBody>
          <a:bodyPr/>
          <a:lstStyle/>
          <a:p>
            <a:pPr marL="0" indent="0"/>
            <a:r>
              <a:rPr lang="tr-TR" sz="3200" dirty="0" err="1">
                <a:solidFill>
                  <a:srgbClr val="000000"/>
                </a:solidFill>
                <a:latin typeface="Georgia"/>
              </a:rPr>
              <a:t>Must</a:t>
            </a:r>
            <a:r>
              <a:rPr lang="tr-TR" sz="3200" dirty="0">
                <a:solidFill>
                  <a:srgbClr val="000000"/>
                </a:solidFill>
                <a:latin typeface="Georgia"/>
              </a:rPr>
              <a:t> vs. </a:t>
            </a:r>
            <a:r>
              <a:rPr lang="tr-TR" sz="3200" dirty="0" err="1">
                <a:solidFill>
                  <a:srgbClr val="000000"/>
                </a:solidFill>
                <a:latin typeface="Georgia"/>
              </a:rPr>
              <a:t>have</a:t>
            </a:r>
            <a:r>
              <a:rPr lang="tr-TR" sz="3200" dirty="0">
                <a:solidFill>
                  <a:srgbClr val="000000"/>
                </a:solidFill>
                <a:latin typeface="Georgia"/>
              </a:rPr>
              <a:t> </a:t>
            </a:r>
            <a:r>
              <a:rPr lang="tr-TR" sz="3200" dirty="0" err="1">
                <a:solidFill>
                  <a:srgbClr val="000000"/>
                </a:solidFill>
                <a:latin typeface="Georgia"/>
              </a:rPr>
              <a:t>to</a:t>
            </a:r>
            <a:endParaRPr lang="tr-TR" sz="3200" dirty="0">
              <a:solidFill>
                <a:srgbClr val="000000"/>
              </a:solidFill>
              <a:latin typeface="Georgia"/>
            </a:endParaRPr>
          </a:p>
        </p:txBody>
      </p:sp>
      <p:sp>
        <p:nvSpPr>
          <p:cNvPr id="7170" name="Rectangle 2"/>
          <p:cNvSpPr>
            <a:spLocks noGrp="1" noChangeArrowheads="1"/>
          </p:cNvSpPr>
          <p:nvPr>
            <p:ph sz="quarter" idx="1"/>
          </p:nvPr>
        </p:nvSpPr>
        <p:spPr>
          <a:xfrm>
            <a:off x="539553" y="1502815"/>
            <a:ext cx="7953375" cy="2976578"/>
          </a:xfrm>
        </p:spPr>
        <p:txBody>
          <a:bodyPr>
            <a:noAutofit/>
          </a:bodyPr>
          <a:lstStyle/>
          <a:p>
            <a:pPr marL="0" indent="0">
              <a:buNone/>
            </a:pPr>
            <a:r>
              <a:rPr lang="en-GB" sz="1800" b="1" dirty="0">
                <a:latin typeface="Georgia"/>
              </a:rPr>
              <a:t>Mustn't</a:t>
            </a:r>
            <a:r>
              <a:rPr lang="en-GB" sz="1800" dirty="0">
                <a:latin typeface="Georgia"/>
              </a:rPr>
              <a:t> expresses prohibition</a:t>
            </a:r>
          </a:p>
          <a:p>
            <a:pPr marL="0" indent="0">
              <a:buNone/>
            </a:pPr>
            <a:r>
              <a:rPr lang="en-GB" sz="1800" dirty="0">
                <a:latin typeface="Georgia"/>
              </a:rPr>
              <a:t>You mustn't drive. You are prohibited to drive. You are not allowed to drive.</a:t>
            </a:r>
          </a:p>
          <a:p>
            <a:pPr marL="0" indent="0">
              <a:buNone/>
            </a:pPr>
            <a:r>
              <a:rPr lang="en-GB" sz="1800" dirty="0">
                <a:latin typeface="Georgia"/>
              </a:rPr>
              <a:t>•  </a:t>
            </a:r>
            <a:r>
              <a:rPr lang="en-GB" sz="1800" b="1" dirty="0">
                <a:latin typeface="Georgia"/>
              </a:rPr>
              <a:t>Don't have to </a:t>
            </a:r>
            <a:r>
              <a:rPr lang="en-GB" sz="1800" dirty="0">
                <a:latin typeface="Georgia"/>
              </a:rPr>
              <a:t>expresses the absence of obligation or necessity:</a:t>
            </a:r>
          </a:p>
          <a:p>
            <a:pPr marL="0" indent="0">
              <a:buNone/>
            </a:pPr>
            <a:r>
              <a:rPr lang="en-GB" sz="1800" dirty="0">
                <a:latin typeface="Georgia"/>
              </a:rPr>
              <a:t>You don't have to drive. You are not obliged to drive (but you can if you want to).</a:t>
            </a:r>
            <a:endParaRPr lang="tr-TR" sz="1800" dirty="0">
              <a:latin typeface="Georgia"/>
            </a:endParaRPr>
          </a:p>
          <a:p>
            <a:pPr marL="0" indent="0">
              <a:buNone/>
            </a:pPr>
            <a:endParaRPr lang="en-GB" sz="1800" dirty="0">
              <a:latin typeface="Georgia"/>
            </a:endParaRPr>
          </a:p>
          <a:p>
            <a:pPr marL="0" indent="0">
              <a:buNone/>
            </a:pPr>
            <a:endParaRPr lang="tr-TR" sz="1800" dirty="0">
              <a:latin typeface="Georgia"/>
            </a:endParaRPr>
          </a:p>
        </p:txBody>
      </p:sp>
    </p:spTree>
    <p:extLst>
      <p:ext uri="{BB962C8B-B14F-4D97-AF65-F5344CB8AC3E}">
        <p14:creationId xmlns:p14="http://schemas.microsoft.com/office/powerpoint/2010/main" val="319038310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a:xfrm>
            <a:off x="673100" y="191691"/>
            <a:ext cx="7804150" cy="857250"/>
          </a:xfrm>
        </p:spPr>
        <p:txBody>
          <a:bodyPr/>
          <a:lstStyle/>
          <a:p>
            <a:pPr marL="0" indent="0"/>
            <a:r>
              <a:rPr lang="tr-TR" sz="3200" dirty="0" smtClean="0">
                <a:solidFill>
                  <a:srgbClr val="000000"/>
                </a:solidFill>
                <a:latin typeface="Georgia"/>
              </a:rPr>
              <a:t>References </a:t>
            </a:r>
            <a:endParaRPr lang="tr-TR" sz="3200" dirty="0">
              <a:solidFill>
                <a:srgbClr val="000000"/>
              </a:solidFill>
              <a:latin typeface="Georgia"/>
            </a:endParaRPr>
          </a:p>
        </p:txBody>
      </p:sp>
      <p:sp>
        <p:nvSpPr>
          <p:cNvPr id="7170" name="Rectangle 2"/>
          <p:cNvSpPr>
            <a:spLocks noGrp="1" noChangeArrowheads="1"/>
          </p:cNvSpPr>
          <p:nvPr>
            <p:ph sz="quarter" idx="1"/>
          </p:nvPr>
        </p:nvSpPr>
        <p:spPr>
          <a:xfrm>
            <a:off x="601670" y="1502815"/>
            <a:ext cx="7953375" cy="3527822"/>
          </a:xfrm>
        </p:spPr>
        <p:txBody>
          <a:bodyPr>
            <a:noAutofit/>
          </a:bodyPr>
          <a:lstStyle/>
          <a:p>
            <a:pPr marL="0" indent="0">
              <a:buNone/>
            </a:pPr>
            <a:r>
              <a:rPr lang="en-GB" sz="1600" dirty="0">
                <a:latin typeface="Georgia"/>
                <a:hlinkClick r:id="rId3"/>
              </a:rPr>
              <a:t>https://</a:t>
            </a:r>
            <a:r>
              <a:rPr lang="en-GB" sz="1600" dirty="0" smtClean="0">
                <a:latin typeface="Georgia"/>
                <a:hlinkClick r:id="rId3"/>
              </a:rPr>
              <a:t>www.gymglish.com/en/gymglish/english-grammar/must-vs-have-to</a:t>
            </a:r>
            <a:endParaRPr lang="tr-TR" sz="1600" dirty="0" smtClean="0">
              <a:latin typeface="Georgia"/>
            </a:endParaRPr>
          </a:p>
          <a:p>
            <a:pPr marL="0" indent="0">
              <a:buNone/>
            </a:pPr>
            <a:endParaRPr lang="tr-TR" sz="1600" dirty="0">
              <a:latin typeface="Georgia"/>
            </a:endParaRPr>
          </a:p>
          <a:p>
            <a:pPr marL="0" indent="0">
              <a:buNone/>
            </a:pPr>
            <a:r>
              <a:rPr lang="tr-TR" sz="1600" dirty="0">
                <a:latin typeface="Georgia"/>
                <a:hlinkClick r:id="rId4"/>
              </a:rPr>
              <a:t>https://</a:t>
            </a:r>
            <a:r>
              <a:rPr lang="tr-TR" sz="1600" dirty="0" smtClean="0">
                <a:latin typeface="Georgia"/>
                <a:hlinkClick r:id="rId4"/>
              </a:rPr>
              <a:t>www.perfect-english-grammar.com/modal-verbs.html</a:t>
            </a:r>
            <a:endParaRPr lang="tr-TR" sz="1600" dirty="0" smtClean="0">
              <a:latin typeface="Georgia"/>
            </a:endParaRPr>
          </a:p>
          <a:p>
            <a:pPr marL="0" indent="0">
              <a:buNone/>
            </a:pPr>
            <a:endParaRPr lang="tr-TR" sz="1600" dirty="0">
              <a:latin typeface="Georgia"/>
            </a:endParaRPr>
          </a:p>
          <a:p>
            <a:pPr marL="0" indent="0">
              <a:buNone/>
            </a:pPr>
            <a:r>
              <a:rPr lang="tr-TR" sz="1600" dirty="0">
                <a:latin typeface="Georgia"/>
                <a:hlinkClick r:id="rId5"/>
              </a:rPr>
              <a:t>https://</a:t>
            </a:r>
            <a:r>
              <a:rPr lang="tr-TR" sz="1600" dirty="0" smtClean="0">
                <a:latin typeface="Georgia"/>
                <a:hlinkClick r:id="rId5"/>
              </a:rPr>
              <a:t>www.perfect-english-grammar.com/could-have-should-have-would-have.html</a:t>
            </a:r>
            <a:r>
              <a:rPr lang="tr-TR" sz="1600" dirty="0" smtClean="0">
                <a:latin typeface="Georgia"/>
              </a:rPr>
              <a:t> </a:t>
            </a:r>
          </a:p>
          <a:p>
            <a:pPr marL="0" indent="0">
              <a:buNone/>
            </a:pPr>
            <a:endParaRPr lang="tr-TR" sz="1800" dirty="0">
              <a:solidFill>
                <a:srgbClr val="000000"/>
              </a:solidFill>
              <a:latin typeface="Georgia"/>
            </a:endParaRPr>
          </a:p>
          <a:p>
            <a:pPr marL="0" indent="0">
              <a:buNone/>
            </a:pPr>
            <a:endParaRPr lang="tr-TR" sz="1800" dirty="0">
              <a:solidFill>
                <a:srgbClr val="000000"/>
              </a:solidFill>
              <a:latin typeface="Georgia"/>
            </a:endParaRPr>
          </a:p>
        </p:txBody>
      </p:sp>
    </p:spTree>
    <p:extLst>
      <p:ext uri="{BB962C8B-B14F-4D97-AF65-F5344CB8AC3E}">
        <p14:creationId xmlns:p14="http://schemas.microsoft.com/office/powerpoint/2010/main" val="310224721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2138</Words>
  <Application>Microsoft Office PowerPoint</Application>
  <PresentationFormat>Ekran Gösterisi (16:9)</PresentationFormat>
  <Paragraphs>282</Paragraphs>
  <Slides>31</Slides>
  <Notes>18</Notes>
  <HiddenSlides>0</HiddenSlides>
  <MMClips>0</MMClips>
  <ScaleCrop>false</ScaleCrop>
  <HeadingPairs>
    <vt:vector size="4" baseType="variant">
      <vt:variant>
        <vt:lpstr>Tema</vt:lpstr>
      </vt:variant>
      <vt:variant>
        <vt:i4>1</vt:i4>
      </vt:variant>
      <vt:variant>
        <vt:lpstr>Slayt Başlıkları</vt:lpstr>
      </vt:variant>
      <vt:variant>
        <vt:i4>31</vt:i4>
      </vt:variant>
    </vt:vector>
  </HeadingPairs>
  <TitlesOfParts>
    <vt:vector size="32" baseType="lpstr">
      <vt:lpstr>Office Theme</vt:lpstr>
      <vt:lpstr>PowerPoint Sunusu</vt:lpstr>
      <vt:lpstr>PowerPoint Sunusu</vt:lpstr>
      <vt:lpstr>PowerPoint Sunusu</vt:lpstr>
      <vt:lpstr>PowerPoint Sunusu</vt:lpstr>
      <vt:lpstr>PowerPoint Sunusu</vt:lpstr>
      <vt:lpstr>PowerPoint Sunusu</vt:lpstr>
      <vt:lpstr>PowerPoint Sunusu</vt:lpstr>
      <vt:lpstr>How do we use modals?</vt:lpstr>
      <vt:lpstr>Form</vt:lpstr>
      <vt:lpstr>Form</vt:lpstr>
      <vt:lpstr>Form</vt:lpstr>
      <vt:lpstr>Modals</vt:lpstr>
      <vt:lpstr>Modals</vt:lpstr>
      <vt:lpstr>Probability</vt:lpstr>
      <vt:lpstr>Ability </vt:lpstr>
      <vt:lpstr> Obligation and Advice  </vt:lpstr>
      <vt:lpstr>Permission</vt:lpstr>
      <vt:lpstr>Past Modals</vt:lpstr>
      <vt:lpstr>Past Modals</vt:lpstr>
      <vt:lpstr>Past Modals</vt:lpstr>
      <vt:lpstr>Past Modals</vt:lpstr>
      <vt:lpstr>Past Modals</vt:lpstr>
      <vt:lpstr>Past Modals</vt:lpstr>
      <vt:lpstr>Past Modals</vt:lpstr>
      <vt:lpstr>Past Modals</vt:lpstr>
      <vt:lpstr>Past Modals</vt:lpstr>
      <vt:lpstr>Must vs. have to</vt:lpstr>
      <vt:lpstr>Must vs. have to</vt:lpstr>
      <vt:lpstr>Must vs. have to</vt:lpstr>
      <vt:lpstr>Must vs. have to</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2017-08-01T15:40:51Z</dcterms:created>
  <dcterms:modified xsi:type="dcterms:W3CDTF">2023-07-16T20:22:00Z</dcterms:modified>
</cp:coreProperties>
</file>