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7" r:id="rId5"/>
    <p:sldId id="284" r:id="rId6"/>
    <p:sldId id="258" r:id="rId7"/>
    <p:sldId id="265" r:id="rId8"/>
    <p:sldId id="282" r:id="rId9"/>
    <p:sldId id="266" r:id="rId10"/>
    <p:sldId id="277" r:id="rId11"/>
    <p:sldId id="278" r:id="rId12"/>
    <p:sldId id="264" r:id="rId13"/>
    <p:sldId id="279" r:id="rId14"/>
    <p:sldId id="260" r:id="rId15"/>
    <p:sldId id="280" r:id="rId16"/>
    <p:sldId id="261" r:id="rId17"/>
    <p:sldId id="262" r:id="rId18"/>
    <p:sldId id="268" r:id="rId19"/>
    <p:sldId id="269" r:id="rId20"/>
    <p:sldId id="270" r:id="rId21"/>
    <p:sldId id="271" r:id="rId22"/>
    <p:sldId id="272" r:id="rId23"/>
    <p:sldId id="273" r:id="rId24"/>
    <p:sldId id="274" r:id="rId25"/>
    <p:sldId id="283" r:id="rId26"/>
    <p:sldId id="27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5" autoAdjust="0"/>
    <p:restoredTop sz="94660"/>
  </p:normalViewPr>
  <p:slideViewPr>
    <p:cSldViewPr snapToGrid="0">
      <p:cViewPr>
        <p:scale>
          <a:sx n="81" d="100"/>
          <a:sy n="81" d="100"/>
        </p:scale>
        <p:origin x="-1710" y="-9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218899" y="1057048"/>
            <a:ext cx="8302541" cy="2387600"/>
          </a:xfrm>
        </p:spPr>
        <p:txBody>
          <a:bodyPr anchor="b">
            <a:normAutofit/>
          </a:bodyPr>
          <a:lstStyle>
            <a:lvl1pPr algn="ctr">
              <a:defRPr sz="6000"/>
            </a:lvl1pPr>
          </a:lstStyle>
          <a:p>
            <a:r>
              <a:rPr lang="tr-TR" smtClean="0"/>
              <a:t>Asıl başlık stili için tıklatın</a:t>
            </a:r>
            <a:endParaRPr lang="en-US"/>
          </a:p>
        </p:txBody>
      </p:sp>
      <p:sp>
        <p:nvSpPr>
          <p:cNvPr id="3" name="Subtitle 2"/>
          <p:cNvSpPr>
            <a:spLocks noGrp="1"/>
          </p:cNvSpPr>
          <p:nvPr>
            <p:ph type="subTitle" idx="1"/>
          </p:nvPr>
        </p:nvSpPr>
        <p:spPr>
          <a:xfrm>
            <a:off x="3218899" y="3536723"/>
            <a:ext cx="830254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a:p>
        </p:txBody>
      </p:sp>
      <p:sp>
        <p:nvSpPr>
          <p:cNvPr id="4" name="Date Placeholder 3"/>
          <p:cNvSpPr>
            <a:spLocks noGrp="1"/>
          </p:cNvSpPr>
          <p:nvPr>
            <p:ph type="dt" sz="half" idx="10"/>
          </p:nvPr>
        </p:nvSpPr>
        <p:spPr/>
        <p:txBody>
          <a:bodyPr/>
          <a:lstStyle/>
          <a:p>
            <a:fld id="{276D79ED-3FA7-4EF8-964B-EB8BCFAB02F8}" type="datetimeFigureOut">
              <a:rPr lang="en-US" smtClean="0"/>
              <a:t>7/16/2023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724379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276D79ED-3FA7-4EF8-964B-EB8BCFAB02F8}" type="datetimeFigureOut">
              <a:rPr lang="en-US" smtClean="0"/>
              <a:t>7/16/2023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975256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404943" y="1683613"/>
            <a:ext cx="8251553" cy="2852737"/>
          </a:xfrm>
        </p:spPr>
        <p:txBody>
          <a:bodyPr anchor="b">
            <a:normAutofit/>
          </a:bodyPr>
          <a:lstStyle>
            <a:lvl1pPr algn="l">
              <a:defRPr sz="5400"/>
            </a:lvl1pPr>
          </a:lstStyle>
          <a:p>
            <a:r>
              <a:rPr lang="tr-TR" smtClean="0"/>
              <a:t>Asıl başlık stili için tıklatın</a:t>
            </a:r>
            <a:endParaRPr lang="en-US" dirty="0"/>
          </a:p>
        </p:txBody>
      </p:sp>
      <p:sp>
        <p:nvSpPr>
          <p:cNvPr id="3" name="Text Placeholder 2"/>
          <p:cNvSpPr>
            <a:spLocks noGrp="1"/>
          </p:cNvSpPr>
          <p:nvPr>
            <p:ph type="body" idx="1"/>
          </p:nvPr>
        </p:nvSpPr>
        <p:spPr>
          <a:xfrm>
            <a:off x="404943" y="4563338"/>
            <a:ext cx="8251553"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76D79ED-3FA7-4EF8-964B-EB8BCFAB02F8}" type="datetimeFigureOut">
              <a:rPr lang="en-US" smtClean="0"/>
              <a:t>7/16/2023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83134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04943" y="1873975"/>
            <a:ext cx="420624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730926" y="1873975"/>
            <a:ext cx="429768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276D79ED-3FA7-4EF8-964B-EB8BCFAB02F8}" type="datetimeFigureOut">
              <a:rPr lang="en-US" smtClean="0"/>
              <a:t>7/16/2023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813249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04943" y="299811"/>
            <a:ext cx="8623663" cy="1325563"/>
          </a:xfrm>
        </p:spPr>
        <p:txBody>
          <a:bodyPr/>
          <a:lstStyle/>
          <a:p>
            <a:r>
              <a:rPr lang="tr-TR" smtClean="0"/>
              <a:t>Asıl başlık stili için tıklatın</a:t>
            </a:r>
            <a:endParaRPr lang="en-US"/>
          </a:p>
        </p:txBody>
      </p:sp>
      <p:sp>
        <p:nvSpPr>
          <p:cNvPr id="3" name="Text Placeholder 2"/>
          <p:cNvSpPr>
            <a:spLocks noGrp="1"/>
          </p:cNvSpPr>
          <p:nvPr>
            <p:ph type="body" idx="1"/>
          </p:nvPr>
        </p:nvSpPr>
        <p:spPr>
          <a:xfrm>
            <a:off x="404940" y="1615849"/>
            <a:ext cx="43891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04941" y="2439761"/>
            <a:ext cx="438912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Text Placeholder 4"/>
          <p:cNvSpPr>
            <a:spLocks noGrp="1"/>
          </p:cNvSpPr>
          <p:nvPr>
            <p:ph type="body" sz="quarter" idx="3"/>
          </p:nvPr>
        </p:nvSpPr>
        <p:spPr>
          <a:xfrm>
            <a:off x="4911629" y="1615849"/>
            <a:ext cx="411697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911629" y="2439761"/>
            <a:ext cx="411697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276D79ED-3FA7-4EF8-964B-EB8BCFAB02F8}" type="datetimeFigureOut">
              <a:rPr lang="en-US" smtClean="0"/>
              <a:t>7/16/2023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3140711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276D79ED-3FA7-4EF8-964B-EB8BCFAB02F8}" type="datetimeFigureOut">
              <a:rPr lang="en-US" smtClean="0"/>
              <a:t>7/16/2023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276173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6D79ED-3FA7-4EF8-964B-EB8BCFAB02F8}" type="datetimeFigureOut">
              <a:rPr lang="en-US" smtClean="0"/>
              <a:t>7/16/2023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2938554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04943" y="465138"/>
            <a:ext cx="3099980" cy="1600200"/>
          </a:xfrm>
        </p:spPr>
        <p:txBody>
          <a:bodyPr anchor="ctr"/>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3657594" y="465138"/>
            <a:ext cx="5371011"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Text Placeholder 3"/>
          <p:cNvSpPr>
            <a:spLocks noGrp="1"/>
          </p:cNvSpPr>
          <p:nvPr>
            <p:ph type="body" sz="half" idx="2"/>
          </p:nvPr>
        </p:nvSpPr>
        <p:spPr>
          <a:xfrm>
            <a:off x="404943" y="2065338"/>
            <a:ext cx="309998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76D79ED-3FA7-4EF8-964B-EB8BCFAB02F8}" type="datetimeFigureOut">
              <a:rPr lang="en-US" smtClean="0"/>
              <a:t>7/16/2023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2884626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04944" y="483326"/>
            <a:ext cx="2677886" cy="1600200"/>
          </a:xfrm>
        </p:spPr>
        <p:txBody>
          <a:bodyPr anchor="ctr"/>
          <a:lstStyle>
            <a:lvl1pPr>
              <a:defRPr sz="3200"/>
            </a:lvl1pPr>
          </a:lstStyle>
          <a:p>
            <a:r>
              <a:rPr lang="tr-TR" smtClean="0"/>
              <a:t>Asıl başlık stili için tıklatın</a:t>
            </a:r>
            <a:endParaRPr lang="en-US" dirty="0"/>
          </a:p>
        </p:txBody>
      </p:sp>
      <p:sp>
        <p:nvSpPr>
          <p:cNvPr id="3" name="Picture Placeholder 2"/>
          <p:cNvSpPr>
            <a:spLocks noGrp="1"/>
          </p:cNvSpPr>
          <p:nvPr>
            <p:ph type="pic" idx="1"/>
          </p:nvPr>
        </p:nvSpPr>
        <p:spPr>
          <a:xfrm>
            <a:off x="3218899" y="483326"/>
            <a:ext cx="5809707"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a:off x="404944" y="2083526"/>
            <a:ext cx="267788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76D79ED-3FA7-4EF8-964B-EB8BCFAB02F8}" type="datetimeFigureOut">
              <a:rPr lang="en-US" smtClean="0"/>
              <a:t>7/16/2023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4110054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4943" y="417376"/>
            <a:ext cx="10342774" cy="1325563"/>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Text Placeholder 2"/>
          <p:cNvSpPr>
            <a:spLocks noGrp="1"/>
          </p:cNvSpPr>
          <p:nvPr>
            <p:ph type="body" idx="1"/>
          </p:nvPr>
        </p:nvSpPr>
        <p:spPr>
          <a:xfrm>
            <a:off x="404943" y="1841862"/>
            <a:ext cx="10342774" cy="438735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04943" y="6356349"/>
            <a:ext cx="218367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6D79ED-3FA7-4EF8-964B-EB8BCFAB02F8}" type="datetimeFigureOut">
              <a:rPr lang="en-US" smtClean="0"/>
              <a:t>7/16/2023</a:t>
            </a:fld>
            <a:endParaRPr lang="en-US"/>
          </a:p>
        </p:txBody>
      </p:sp>
      <p:sp>
        <p:nvSpPr>
          <p:cNvPr id="5" name="Footer Placeholder 4"/>
          <p:cNvSpPr>
            <a:spLocks noGrp="1"/>
          </p:cNvSpPr>
          <p:nvPr>
            <p:ph type="ftr" sz="quarter" idx="3"/>
          </p:nvPr>
        </p:nvSpPr>
        <p:spPr>
          <a:xfrm>
            <a:off x="3218899" y="6356349"/>
            <a:ext cx="3275511"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124693" y="6356350"/>
            <a:ext cx="190391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F12CB2-7F2C-47B9-AE70-22A94B49F233}" type="slidenum">
              <a:rPr lang="en-US" smtClean="0"/>
              <a:t>‹#›</a:t>
            </a:fld>
            <a:endParaRPr lang="en-US"/>
          </a:p>
        </p:txBody>
      </p:sp>
      <p:pic>
        <p:nvPicPr>
          <p:cNvPr id="11" name="Picture 1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6200000">
            <a:off x="-610475" y="4914981"/>
            <a:ext cx="896556" cy="324395"/>
          </a:xfrm>
          <a:prstGeom prst="rect">
            <a:avLst/>
          </a:prstGeom>
        </p:spPr>
      </p:pic>
      <p:sp>
        <p:nvSpPr>
          <p:cNvPr id="12" name="TextBox 11"/>
          <p:cNvSpPr txBox="1"/>
          <p:nvPr/>
        </p:nvSpPr>
        <p:spPr>
          <a:xfrm rot="16200000">
            <a:off x="-2113768" y="2546065"/>
            <a:ext cx="3888671" cy="276999"/>
          </a:xfrm>
          <a:prstGeom prst="rect">
            <a:avLst/>
          </a:prstGeom>
          <a:noFill/>
        </p:spPr>
        <p:txBody>
          <a:bodyPr wrap="square" rtlCol="0" anchor="ctr">
            <a:spAutoFit/>
          </a:bodyPr>
          <a:lstStyle/>
          <a:p>
            <a:r>
              <a:rPr lang="bs-Latn-BA" sz="1200" dirty="0">
                <a:solidFill>
                  <a:schemeClr val="bg1">
                    <a:lumMod val="65000"/>
                  </a:schemeClr>
                </a:solidFill>
              </a:rPr>
              <a:t>Find</a:t>
            </a:r>
            <a:r>
              <a:rPr lang="bs-Latn-BA" sz="1200" baseline="0" dirty="0">
                <a:solidFill>
                  <a:schemeClr val="bg1">
                    <a:lumMod val="65000"/>
                  </a:schemeClr>
                </a:solidFill>
              </a:rPr>
              <a:t> m</a:t>
            </a:r>
            <a:r>
              <a:rPr lang="bs-Latn-BA" sz="1200" dirty="0">
                <a:solidFill>
                  <a:schemeClr val="bg1">
                    <a:lumMod val="65000"/>
                  </a:schemeClr>
                </a:solidFill>
              </a:rPr>
              <a:t>ore PowerPoint templates</a:t>
            </a:r>
            <a:r>
              <a:rPr lang="bs-Latn-BA" sz="1200" baseline="0" dirty="0">
                <a:solidFill>
                  <a:schemeClr val="bg1">
                    <a:lumMod val="65000"/>
                  </a:schemeClr>
                </a:solidFill>
              </a:rPr>
              <a:t> on </a:t>
            </a:r>
            <a:r>
              <a:rPr lang="bs-Latn-BA" sz="1200" b="1" baseline="0" dirty="0">
                <a:solidFill>
                  <a:schemeClr val="bg1">
                    <a:lumMod val="65000"/>
                  </a:schemeClr>
                </a:solidFill>
              </a:rPr>
              <a:t>prezentr.com</a:t>
            </a:r>
            <a:r>
              <a:rPr lang="bs-Latn-BA" sz="1200" baseline="0" dirty="0">
                <a:solidFill>
                  <a:schemeClr val="bg1">
                    <a:lumMod val="65000"/>
                  </a:schemeClr>
                </a:solidFill>
              </a:rPr>
              <a:t>!</a:t>
            </a:r>
            <a:endParaRPr lang="en-US" sz="1200" dirty="0">
              <a:solidFill>
                <a:schemeClr val="bg1">
                  <a:lumMod val="65000"/>
                </a:schemeClr>
              </a:solidFill>
            </a:endParaRPr>
          </a:p>
        </p:txBody>
      </p:sp>
    </p:spTree>
    <p:extLst>
      <p:ext uri="{BB962C8B-B14F-4D97-AF65-F5344CB8AC3E}">
        <p14:creationId xmlns:p14="http://schemas.microsoft.com/office/powerpoint/2010/main" val="1297349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ctr" defTabSz="914400" rtl="0" eaLnBrk="1" latinLnBrk="0" hangingPunct="1">
        <a:lnSpc>
          <a:spcPct val="90000"/>
        </a:lnSpc>
        <a:spcBef>
          <a:spcPct val="0"/>
        </a:spcBef>
        <a:buNone/>
        <a:defRPr sz="4400" b="1" kern="1200">
          <a:solidFill>
            <a:srgbClr val="0071C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dirty="0" smtClean="0"/>
              <a:t>La </a:t>
            </a:r>
            <a:r>
              <a:rPr lang="fr-FR" dirty="0" smtClean="0"/>
              <a:t>Langue Française</a:t>
            </a:r>
            <a:endParaRPr lang="fr-FR" dirty="0"/>
          </a:p>
        </p:txBody>
      </p:sp>
      <p:sp>
        <p:nvSpPr>
          <p:cNvPr id="3" name="Subtitle 2"/>
          <p:cNvSpPr>
            <a:spLocks noGrp="1"/>
          </p:cNvSpPr>
          <p:nvPr>
            <p:ph type="subTitle" idx="1"/>
          </p:nvPr>
        </p:nvSpPr>
        <p:spPr/>
        <p:txBody>
          <a:bodyPr/>
          <a:lstStyle/>
          <a:p>
            <a:r>
              <a:rPr lang="tr-TR" dirty="0" smtClean="0"/>
              <a:t> Introduction</a:t>
            </a:r>
            <a:endParaRPr lang="en-US" b="1" dirty="0"/>
          </a:p>
        </p:txBody>
      </p:sp>
    </p:spTree>
    <p:extLst>
      <p:ext uri="{BB962C8B-B14F-4D97-AF65-F5344CB8AC3E}">
        <p14:creationId xmlns:p14="http://schemas.microsoft.com/office/powerpoint/2010/main" val="72092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943" y="417376"/>
            <a:ext cx="10342774" cy="892483"/>
          </a:xfrm>
        </p:spPr>
        <p:txBody>
          <a:bodyPr/>
          <a:lstStyle/>
          <a:p>
            <a:r>
              <a:rPr lang="fr-FR" dirty="0" smtClean="0"/>
              <a:t>Français dans le Monde</a:t>
            </a:r>
            <a:endParaRPr lang="fr-FR"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7961" y="1309858"/>
            <a:ext cx="8736623" cy="5314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9971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Français dans le Monde</a:t>
            </a:r>
            <a:endParaRPr lang="fr-FR"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866166" cy="6893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4838284" y="5308847"/>
            <a:ext cx="6658708" cy="307777"/>
          </a:xfrm>
          <a:prstGeom prst="rect">
            <a:avLst/>
          </a:prstGeom>
        </p:spPr>
        <p:txBody>
          <a:bodyPr wrap="square">
            <a:spAutoFit/>
          </a:bodyPr>
          <a:lstStyle/>
          <a:p>
            <a:r>
              <a:rPr lang="tr-TR" sz="1400" dirty="0"/>
              <a:t>https://fr.statista.com/infographie/17421/pays-avec-le-plus-de-francophones/</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6166" y="0"/>
            <a:ext cx="6630826" cy="3833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ikdörtgen 5"/>
          <p:cNvSpPr/>
          <p:nvPr/>
        </p:nvSpPr>
        <p:spPr>
          <a:xfrm>
            <a:off x="4866166" y="3867835"/>
            <a:ext cx="6861347" cy="307777"/>
          </a:xfrm>
          <a:prstGeom prst="rect">
            <a:avLst/>
          </a:prstGeom>
        </p:spPr>
        <p:txBody>
          <a:bodyPr wrap="square">
            <a:spAutoFit/>
          </a:bodyPr>
          <a:lstStyle/>
          <a:p>
            <a:r>
              <a:rPr lang="tr-TR" sz="1400" dirty="0"/>
              <a:t>https://www.mlfmonde.org/tribunes/la-langue-francaise-dans-le-monde/</a:t>
            </a:r>
          </a:p>
        </p:txBody>
      </p:sp>
    </p:spTree>
    <p:extLst>
      <p:ext uri="{BB962C8B-B14F-4D97-AF65-F5344CB8AC3E}">
        <p14:creationId xmlns:p14="http://schemas.microsoft.com/office/powerpoint/2010/main" val="3882435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943" y="417376"/>
            <a:ext cx="10342774" cy="942501"/>
          </a:xfrm>
        </p:spPr>
        <p:txBody>
          <a:bodyPr/>
          <a:lstStyle/>
          <a:p>
            <a:r>
              <a:rPr lang="fr-FR" dirty="0" smtClean="0"/>
              <a:t>Français</a:t>
            </a:r>
            <a:endParaRPr lang="fr-F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5926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385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943" y="417376"/>
            <a:ext cx="10342774" cy="942501"/>
          </a:xfrm>
        </p:spPr>
        <p:txBody>
          <a:bodyPr/>
          <a:lstStyle/>
          <a:p>
            <a:r>
              <a:rPr lang="tr-TR" dirty="0" err="1" smtClean="0"/>
              <a:t>Les</a:t>
            </a:r>
            <a:r>
              <a:rPr lang="tr-TR" dirty="0" smtClean="0"/>
              <a:t> </a:t>
            </a:r>
            <a:r>
              <a:rPr lang="tr-TR" dirty="0" err="1" smtClean="0"/>
              <a:t>Langues</a:t>
            </a:r>
            <a:r>
              <a:rPr lang="tr-TR" dirty="0" smtClean="0"/>
              <a:t> </a:t>
            </a:r>
            <a:r>
              <a:rPr lang="tr-TR" dirty="0" err="1" smtClean="0"/>
              <a:t>Romanes</a:t>
            </a:r>
            <a:endParaRPr lang="fr-FR"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508" y="1638788"/>
            <a:ext cx="10037459" cy="3437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7027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Français</a:t>
            </a:r>
            <a:endParaRPr lang="fr-FR" dirty="0"/>
          </a:p>
        </p:txBody>
      </p:sp>
      <p:sp>
        <p:nvSpPr>
          <p:cNvPr id="3" name="İçerik Yer Tutucusu 2"/>
          <p:cNvSpPr>
            <a:spLocks noGrp="1"/>
          </p:cNvSpPr>
          <p:nvPr>
            <p:ph idx="1"/>
          </p:nvPr>
        </p:nvSpPr>
        <p:spPr/>
        <p:txBody>
          <a:bodyPr>
            <a:normAutofit/>
          </a:bodyPr>
          <a:lstStyle/>
          <a:p>
            <a:pPr algn="just"/>
            <a:r>
              <a:rPr lang="fr-FR" dirty="0">
                <a:latin typeface="Calibri" pitchFamily="34" charset="0"/>
                <a:cs typeface="Calibri" pitchFamily="34" charset="0"/>
              </a:rPr>
              <a:t>Le «vieux français» fait référence à une collection de dialectes parlés du IXe au XIIIe siècle. il est possible de les diviser en deux groupes: les dialectes parlés dans les parties septentrionales de la France, auxquels on se réfère comme langue d'oïl ceux parlés dans les parties méridionales, dénommées langue d'oc. Oc et oïl étaient des marqueurs d'affirmation («oui») dans les groupes de dialectes respectifs. </a:t>
            </a:r>
          </a:p>
        </p:txBody>
      </p:sp>
    </p:spTree>
    <p:extLst>
      <p:ext uri="{BB962C8B-B14F-4D97-AF65-F5344CB8AC3E}">
        <p14:creationId xmlns:p14="http://schemas.microsoft.com/office/powerpoint/2010/main" val="375715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Français</a:t>
            </a:r>
            <a:endParaRPr lang="fr-FR" dirty="0"/>
          </a:p>
        </p:txBody>
      </p:sp>
      <p:sp>
        <p:nvSpPr>
          <p:cNvPr id="3" name="İçerik Yer Tutucusu 2"/>
          <p:cNvSpPr>
            <a:spLocks noGrp="1"/>
          </p:cNvSpPr>
          <p:nvPr>
            <p:ph idx="1"/>
          </p:nvPr>
        </p:nvSpPr>
        <p:spPr/>
        <p:txBody>
          <a:bodyPr>
            <a:normAutofit/>
          </a:bodyPr>
          <a:lstStyle/>
          <a:p>
            <a:pPr algn="just"/>
            <a:r>
              <a:rPr lang="fr-FR" dirty="0">
                <a:latin typeface="Calibri" pitchFamily="34" charset="0"/>
                <a:cs typeface="Calibri" pitchFamily="34" charset="0"/>
              </a:rPr>
              <a:t>La langue d'oïl comprend les dialectes suivants: les dialectes de Picardie (le Picard), Normandie (le Normand), Ile de France (le Francien), Lorraine (le Lorrain), Anjou (l'Angevin), Poitou (le Poitevin) , La Bourgogne (le Bourguignon) et le Berry (le Berrichon). </a:t>
            </a:r>
            <a:endParaRPr lang="tr-TR" dirty="0" smtClean="0">
              <a:latin typeface="Calibri" pitchFamily="34" charset="0"/>
              <a:cs typeface="Calibri" pitchFamily="34" charset="0"/>
            </a:endParaRPr>
          </a:p>
          <a:p>
            <a:pPr algn="just"/>
            <a:r>
              <a:rPr lang="fr-FR" dirty="0" smtClean="0">
                <a:latin typeface="Calibri" pitchFamily="34" charset="0"/>
                <a:cs typeface="Calibri" pitchFamily="34" charset="0"/>
              </a:rPr>
              <a:t>La </a:t>
            </a:r>
            <a:r>
              <a:rPr lang="fr-FR" dirty="0">
                <a:latin typeface="Calibri" pitchFamily="34" charset="0"/>
                <a:cs typeface="Calibri" pitchFamily="34" charset="0"/>
              </a:rPr>
              <a:t>langue d'oc comprend les dialectes des régions suivantes: Provence (le </a:t>
            </a:r>
            <a:r>
              <a:rPr lang="fr-FR" dirty="0" err="1">
                <a:latin typeface="Calibri" pitchFamily="34" charset="0"/>
                <a:cs typeface="Calibri" pitchFamily="34" charset="0"/>
              </a:rPr>
              <a:t>provenc</a:t>
            </a:r>
            <a:r>
              <a:rPr lang="fr-FR" dirty="0">
                <a:latin typeface="Calibri" pitchFamily="34" charset="0"/>
                <a:cs typeface="Calibri" pitchFamily="34" charset="0"/>
              </a:rPr>
              <a:t> / al), Auvergne (l'auvergnat), Gascogne (le gascon) et Languedoc (le languedocien).</a:t>
            </a:r>
          </a:p>
        </p:txBody>
      </p:sp>
    </p:spTree>
    <p:extLst>
      <p:ext uri="{BB962C8B-B14F-4D97-AF65-F5344CB8AC3E}">
        <p14:creationId xmlns:p14="http://schemas.microsoft.com/office/powerpoint/2010/main" val="3214596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Français</a:t>
            </a:r>
            <a:endParaRPr lang="fr-F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5637" y="0"/>
            <a:ext cx="686463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7198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Français</a:t>
            </a:r>
            <a:endParaRPr lang="fr-FR" dirty="0"/>
          </a:p>
        </p:txBody>
      </p:sp>
      <p:sp>
        <p:nvSpPr>
          <p:cNvPr id="3" name="İçerik Yer Tutucusu 2"/>
          <p:cNvSpPr>
            <a:spLocks noGrp="1"/>
          </p:cNvSpPr>
          <p:nvPr>
            <p:ph idx="1"/>
          </p:nvPr>
        </p:nvSpPr>
        <p:spPr>
          <a:xfrm>
            <a:off x="128955" y="363415"/>
            <a:ext cx="3200400" cy="5865799"/>
          </a:xfrm>
        </p:spPr>
        <p:txBody>
          <a:bodyPr>
            <a:normAutofit/>
          </a:bodyPr>
          <a:lstStyle/>
          <a:p>
            <a:pPr algn="just"/>
            <a:r>
              <a:rPr lang="fr-FR" dirty="0">
                <a:latin typeface="Calibri" pitchFamily="34" charset="0"/>
                <a:cs typeface="Calibri" pitchFamily="34" charset="0"/>
              </a:rPr>
              <a:t>À la fin du XIIIe siècle, le dialecte du vieux français utilisé en Ile de France prédomine. </a:t>
            </a:r>
            <a:endParaRPr lang="tr-TR" dirty="0" smtClean="0">
              <a:latin typeface="Calibri" pitchFamily="34" charset="0"/>
              <a:cs typeface="Calibri" pitchFamily="34" charset="0"/>
            </a:endParaRPr>
          </a:p>
          <a:p>
            <a:pPr algn="just"/>
            <a:r>
              <a:rPr lang="fr-FR" dirty="0" smtClean="0">
                <a:latin typeface="Calibri" pitchFamily="34" charset="0"/>
                <a:cs typeface="Calibri" pitchFamily="34" charset="0"/>
              </a:rPr>
              <a:t>La </a:t>
            </a:r>
            <a:r>
              <a:rPr lang="fr-FR" dirty="0">
                <a:latin typeface="Calibri" pitchFamily="34" charset="0"/>
                <a:cs typeface="Calibri" pitchFamily="34" charset="0"/>
              </a:rPr>
              <a:t>langue utilisée aux XIVe et XVe siècles en France est appelée moyen français et est beaucoup plus proche du français moderne.</a:t>
            </a:r>
          </a:p>
          <a:p>
            <a:pPr algn="just"/>
            <a:endParaRPr lang="fr-F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0642" y="0"/>
            <a:ext cx="828135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5811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Français</a:t>
            </a:r>
            <a:endParaRPr lang="fr-FR" dirty="0"/>
          </a:p>
        </p:txBody>
      </p:sp>
      <p:sp>
        <p:nvSpPr>
          <p:cNvPr id="3" name="İçerik Yer Tutucusu 2"/>
          <p:cNvSpPr>
            <a:spLocks noGrp="1"/>
          </p:cNvSpPr>
          <p:nvPr>
            <p:ph idx="1"/>
          </p:nvPr>
        </p:nvSpPr>
        <p:spPr/>
        <p:txBody>
          <a:bodyPr>
            <a:normAutofit/>
          </a:bodyPr>
          <a:lstStyle/>
          <a:p>
            <a:pPr algn="just"/>
            <a:r>
              <a:rPr lang="fr-FR" dirty="0">
                <a:latin typeface="Calibri" pitchFamily="34" charset="0"/>
                <a:cs typeface="Calibri" pitchFamily="34" charset="0"/>
              </a:rPr>
              <a:t>Au 9ème siècle, Charlemagne a tenté de raviver l'intérêt et la connaissance du latin avec une série d'efforts connus sous le nom de la renaissance carolingienne. Ce qu'il a découvert, c'est que la personne moyenne ne parlait même pas le latin - la langue courante à cette époque avait déjà évolué vers ce que nous appelons aujourd'hui l'ancien français. En 842, le premier texte français, les Serments de Strasbourg, est rédigé.</a:t>
            </a:r>
          </a:p>
          <a:p>
            <a:pPr algn="just"/>
            <a:endParaRPr lang="fr-FR" dirty="0"/>
          </a:p>
          <a:p>
            <a:pPr algn="just"/>
            <a:endParaRPr lang="fr-FR" dirty="0"/>
          </a:p>
        </p:txBody>
      </p:sp>
    </p:spTree>
    <p:extLst>
      <p:ext uri="{BB962C8B-B14F-4D97-AF65-F5344CB8AC3E}">
        <p14:creationId xmlns:p14="http://schemas.microsoft.com/office/powerpoint/2010/main" val="3783418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Français</a:t>
            </a:r>
            <a:endParaRPr lang="fr-FR" dirty="0"/>
          </a:p>
        </p:txBody>
      </p:sp>
      <p:sp>
        <p:nvSpPr>
          <p:cNvPr id="3" name="İçerik Yer Tutucusu 2"/>
          <p:cNvSpPr>
            <a:spLocks noGrp="1"/>
          </p:cNvSpPr>
          <p:nvPr>
            <p:ph idx="1"/>
          </p:nvPr>
        </p:nvSpPr>
        <p:spPr/>
        <p:txBody>
          <a:bodyPr>
            <a:normAutofit/>
          </a:bodyPr>
          <a:lstStyle/>
          <a:p>
            <a:pPr algn="just"/>
            <a:r>
              <a:rPr lang="fr-FR" dirty="0">
                <a:latin typeface="Calibri" pitchFamily="34" charset="0"/>
                <a:cs typeface="Calibri" pitchFamily="34" charset="0"/>
              </a:rPr>
              <a:t>Les Serments de Strasbourg (</a:t>
            </a:r>
            <a:r>
              <a:rPr lang="fr-FR" dirty="0" err="1">
                <a:latin typeface="Calibri" pitchFamily="34" charset="0"/>
                <a:cs typeface="Calibri" pitchFamily="34" charset="0"/>
              </a:rPr>
              <a:t>Sacramenta</a:t>
            </a:r>
            <a:r>
              <a:rPr lang="fr-FR" dirty="0">
                <a:latin typeface="Calibri" pitchFamily="34" charset="0"/>
                <a:cs typeface="Calibri" pitchFamily="34" charset="0"/>
              </a:rPr>
              <a:t> </a:t>
            </a:r>
            <a:r>
              <a:rPr lang="fr-FR" dirty="0" err="1">
                <a:latin typeface="Calibri" pitchFamily="34" charset="0"/>
                <a:cs typeface="Calibri" pitchFamily="34" charset="0"/>
              </a:rPr>
              <a:t>Argentariæ</a:t>
            </a:r>
            <a:r>
              <a:rPr lang="fr-FR" dirty="0">
                <a:latin typeface="Calibri" pitchFamily="34" charset="0"/>
                <a:cs typeface="Calibri" pitchFamily="34" charset="0"/>
              </a:rPr>
              <a:t>), datant du 14 février 842, signent l'alliance militaire entre Charles le Chauve et Louis le Germanique, contre leur frère aîné, Lothaire </a:t>
            </a:r>
            <a:r>
              <a:rPr lang="tr-TR" dirty="0" smtClean="0">
                <a:latin typeface="Calibri" pitchFamily="34" charset="0"/>
                <a:cs typeface="Calibri" pitchFamily="34" charset="0"/>
              </a:rPr>
              <a:t>1</a:t>
            </a:r>
            <a:r>
              <a:rPr lang="fr-FR" dirty="0" smtClean="0">
                <a:latin typeface="Calibri" pitchFamily="34" charset="0"/>
                <a:cs typeface="Calibri" pitchFamily="34" charset="0"/>
              </a:rPr>
              <a:t>er</a:t>
            </a:r>
            <a:r>
              <a:rPr lang="fr-FR" dirty="0">
                <a:latin typeface="Calibri" pitchFamily="34" charset="0"/>
                <a:cs typeface="Calibri" pitchFamily="34" charset="0"/>
              </a:rPr>
              <a:t>. Ils sont tous trois les fils de Louis le Pieux, lui-même fils de Charlemagne. Ces serments précèdent d'un an le traité de Verdun, lequel sera d'une importance géopolitique considérable.</a:t>
            </a:r>
          </a:p>
          <a:p>
            <a:pPr algn="just"/>
            <a:endParaRPr lang="fr-FR" dirty="0">
              <a:latin typeface="Calibri" pitchFamily="34" charset="0"/>
              <a:cs typeface="Calibri" pitchFamily="34" charset="0"/>
            </a:endParaRPr>
          </a:p>
          <a:p>
            <a:pPr algn="just"/>
            <a:r>
              <a:rPr lang="fr-FR" dirty="0">
                <a:latin typeface="Calibri" pitchFamily="34" charset="0"/>
                <a:cs typeface="Calibri" pitchFamily="34" charset="0"/>
              </a:rPr>
              <a:t>Louis le Germanique prononce son serment en langue romane pour être compris des soldats de Charles le Chauve qui récite le sien en langue tudesque pour qu'il soit entendu des soldats de son frère</a:t>
            </a:r>
            <a:r>
              <a:rPr lang="fr-FR" dirty="0"/>
              <a:t>. </a:t>
            </a:r>
          </a:p>
          <a:p>
            <a:pPr algn="just"/>
            <a:endParaRPr lang="fr-FR" dirty="0"/>
          </a:p>
        </p:txBody>
      </p:sp>
    </p:spTree>
    <p:extLst>
      <p:ext uri="{BB962C8B-B14F-4D97-AF65-F5344CB8AC3E}">
        <p14:creationId xmlns:p14="http://schemas.microsoft.com/office/powerpoint/2010/main" val="3622402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Français</a:t>
            </a:r>
            <a:endParaRPr lang="fr-FR" dirty="0"/>
          </a:p>
        </p:txBody>
      </p:sp>
      <p:sp>
        <p:nvSpPr>
          <p:cNvPr id="3" name="İçerik Yer Tutucusu 2"/>
          <p:cNvSpPr>
            <a:spLocks noGrp="1"/>
          </p:cNvSpPr>
          <p:nvPr>
            <p:ph idx="1"/>
          </p:nvPr>
        </p:nvSpPr>
        <p:spPr/>
        <p:txBody>
          <a:bodyPr/>
          <a:lstStyle/>
          <a:p>
            <a:pPr algn="just"/>
            <a:r>
              <a:rPr lang="fr-FR" dirty="0">
                <a:latin typeface="Calibri" pitchFamily="34" charset="0"/>
                <a:cs typeface="Calibri" pitchFamily="34" charset="0"/>
              </a:rPr>
              <a:t>L'ancien français a cédé la place au moyen français au 14ème siècle, et en 1539 François I a proclamé l'Ordonnance de Villers-Cotterêts, qui a remplacé le latin par le français comme langue officielle administrative et judiciaire de la France.</a:t>
            </a:r>
            <a:endParaRPr lang="en-US" dirty="0">
              <a:latin typeface="Calibri" pitchFamily="34" charset="0"/>
              <a:cs typeface="Calibri" pitchFamily="34" charset="0"/>
            </a:endParaRPr>
          </a:p>
        </p:txBody>
      </p:sp>
    </p:spTree>
    <p:extLst>
      <p:ext uri="{BB962C8B-B14F-4D97-AF65-F5344CB8AC3E}">
        <p14:creationId xmlns:p14="http://schemas.microsoft.com/office/powerpoint/2010/main" val="2514654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l'Ordonnance de </a:t>
            </a:r>
            <a:r>
              <a:rPr lang="fr-FR" dirty="0" err="1" smtClean="0"/>
              <a:t>Villers-Cotterêt</a:t>
            </a:r>
            <a:r>
              <a:rPr lang="tr-TR" dirty="0" smtClean="0"/>
              <a:t>s</a:t>
            </a:r>
            <a:endParaRPr lang="fr-FR" dirty="0"/>
          </a:p>
        </p:txBody>
      </p:sp>
      <p:pic>
        <p:nvPicPr>
          <p:cNvPr id="2052"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15642" y="1549034"/>
            <a:ext cx="6858020" cy="5020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8133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Français</a:t>
            </a:r>
            <a:endParaRPr lang="fr-FR" dirty="0"/>
          </a:p>
        </p:txBody>
      </p:sp>
      <p:sp>
        <p:nvSpPr>
          <p:cNvPr id="3" name="İçerik Yer Tutucusu 2"/>
          <p:cNvSpPr>
            <a:spLocks noGrp="1"/>
          </p:cNvSpPr>
          <p:nvPr>
            <p:ph idx="1"/>
          </p:nvPr>
        </p:nvSpPr>
        <p:spPr>
          <a:xfrm>
            <a:off x="404943" y="1841862"/>
            <a:ext cx="7894995" cy="4387352"/>
          </a:xfrm>
        </p:spPr>
        <p:txBody>
          <a:bodyPr>
            <a:normAutofit lnSpcReduction="10000"/>
          </a:bodyPr>
          <a:lstStyle/>
          <a:p>
            <a:pPr algn="just"/>
            <a:r>
              <a:rPr lang="fr-FR" dirty="0">
                <a:latin typeface="Calibri" pitchFamily="34" charset="0"/>
                <a:cs typeface="Calibri" pitchFamily="34" charset="0"/>
              </a:rPr>
              <a:t>Au 17e siècle, le français, bien que toujours en évolution, était devenu une langue aussi digne que le latin. Les écrivains et les grammairiens ont travaillé pour rendre la langue cohérente et compréhensible. </a:t>
            </a:r>
            <a:endParaRPr lang="tr-TR" dirty="0" smtClean="0">
              <a:latin typeface="Calibri" pitchFamily="34" charset="0"/>
              <a:cs typeface="Calibri" pitchFamily="34" charset="0"/>
            </a:endParaRPr>
          </a:p>
          <a:p>
            <a:pPr algn="just"/>
            <a:r>
              <a:rPr lang="fr-FR" dirty="0" smtClean="0">
                <a:latin typeface="Calibri" pitchFamily="34" charset="0"/>
                <a:cs typeface="Calibri" pitchFamily="34" charset="0"/>
              </a:rPr>
              <a:t>1606 </a:t>
            </a:r>
            <a:r>
              <a:rPr lang="fr-FR" dirty="0">
                <a:latin typeface="Calibri" pitchFamily="34" charset="0"/>
                <a:cs typeface="Calibri" pitchFamily="34" charset="0"/>
              </a:rPr>
              <a:t>voit la publication du premier dictionnaire français, </a:t>
            </a:r>
            <a:r>
              <a:rPr lang="tr-TR" dirty="0" smtClean="0">
                <a:latin typeface="Calibri" pitchFamily="34" charset="0"/>
                <a:cs typeface="Calibri" pitchFamily="34" charset="0"/>
              </a:rPr>
              <a:t>«</a:t>
            </a:r>
            <a:r>
              <a:rPr lang="fr-FR" dirty="0" err="1" smtClean="0">
                <a:latin typeface="Calibri" pitchFamily="34" charset="0"/>
                <a:cs typeface="Calibri" pitchFamily="34" charset="0"/>
              </a:rPr>
              <a:t>Thresor</a:t>
            </a:r>
            <a:r>
              <a:rPr lang="fr-FR" dirty="0" smtClean="0">
                <a:latin typeface="Calibri" pitchFamily="34" charset="0"/>
                <a:cs typeface="Calibri" pitchFamily="34" charset="0"/>
              </a:rPr>
              <a:t> </a:t>
            </a:r>
            <a:r>
              <a:rPr lang="tr-TR" dirty="0" smtClean="0">
                <a:latin typeface="Calibri" pitchFamily="34" charset="0"/>
                <a:cs typeface="Calibri" pitchFamily="34" charset="0"/>
              </a:rPr>
              <a:t>de</a:t>
            </a:r>
            <a:r>
              <a:rPr lang="fr-FR" dirty="0" smtClean="0">
                <a:latin typeface="Calibri" pitchFamily="34" charset="0"/>
                <a:cs typeface="Calibri" pitchFamily="34" charset="0"/>
              </a:rPr>
              <a:t> </a:t>
            </a:r>
            <a:r>
              <a:rPr lang="tr-TR" dirty="0">
                <a:latin typeface="Calibri" pitchFamily="34" charset="0"/>
                <a:cs typeface="Calibri" pitchFamily="34" charset="0"/>
              </a:rPr>
              <a:t>l</a:t>
            </a:r>
            <a:r>
              <a:rPr lang="fr-FR" dirty="0" smtClean="0">
                <a:latin typeface="Calibri" pitchFamily="34" charset="0"/>
                <a:cs typeface="Calibri" pitchFamily="34" charset="0"/>
              </a:rPr>
              <a:t>a Langue </a:t>
            </a:r>
            <a:r>
              <a:rPr lang="fr-FR" dirty="0" err="1" smtClean="0">
                <a:latin typeface="Calibri" pitchFamily="34" charset="0"/>
                <a:cs typeface="Calibri" pitchFamily="34" charset="0"/>
              </a:rPr>
              <a:t>Francoyse</a:t>
            </a:r>
            <a:r>
              <a:rPr lang="fr-FR" dirty="0" smtClean="0">
                <a:latin typeface="Calibri" pitchFamily="34" charset="0"/>
                <a:cs typeface="Calibri" pitchFamily="34" charset="0"/>
              </a:rPr>
              <a:t>, Tant Ancienne Que Moderne</a:t>
            </a:r>
            <a:r>
              <a:rPr lang="tr-TR" dirty="0" smtClean="0">
                <a:latin typeface="Calibri" pitchFamily="34" charset="0"/>
                <a:cs typeface="Calibri" pitchFamily="34" charset="0"/>
              </a:rPr>
              <a:t>»</a:t>
            </a:r>
            <a:r>
              <a:rPr lang="fr-FR" dirty="0" smtClean="0">
                <a:latin typeface="Calibri" pitchFamily="34" charset="0"/>
                <a:cs typeface="Calibri" pitchFamily="34" charset="0"/>
              </a:rPr>
              <a:t> </a:t>
            </a:r>
            <a:r>
              <a:rPr lang="fr-FR" dirty="0">
                <a:latin typeface="Calibri" pitchFamily="34" charset="0"/>
                <a:cs typeface="Calibri" pitchFamily="34" charset="0"/>
              </a:rPr>
              <a:t>par </a:t>
            </a:r>
            <a:r>
              <a:rPr lang="fr-FR" dirty="0" err="1">
                <a:latin typeface="Calibri" pitchFamily="34" charset="0"/>
                <a:cs typeface="Calibri" pitchFamily="34" charset="0"/>
              </a:rPr>
              <a:t>Aimar</a:t>
            </a:r>
            <a:r>
              <a:rPr lang="fr-FR" dirty="0">
                <a:latin typeface="Calibri" pitchFamily="34" charset="0"/>
                <a:cs typeface="Calibri" pitchFamily="34" charset="0"/>
              </a:rPr>
              <a:t> de </a:t>
            </a:r>
            <a:r>
              <a:rPr lang="fr-FR" dirty="0" err="1">
                <a:latin typeface="Calibri" pitchFamily="34" charset="0"/>
                <a:cs typeface="Calibri" pitchFamily="34" charset="0"/>
              </a:rPr>
              <a:t>Ranconnet</a:t>
            </a:r>
            <a:r>
              <a:rPr lang="fr-FR" dirty="0">
                <a:latin typeface="Calibri" pitchFamily="34" charset="0"/>
                <a:cs typeface="Calibri" pitchFamily="34" charset="0"/>
              </a:rPr>
              <a:t> et Jean Nicot. Le cardinal Richelieu fonde l’Académie </a:t>
            </a:r>
            <a:r>
              <a:rPr lang="tr-TR" dirty="0" smtClean="0">
                <a:latin typeface="Calibri" pitchFamily="34" charset="0"/>
                <a:cs typeface="Calibri" pitchFamily="34" charset="0"/>
              </a:rPr>
              <a:t>F</a:t>
            </a:r>
            <a:r>
              <a:rPr lang="fr-FR" dirty="0" err="1" smtClean="0">
                <a:latin typeface="Calibri" pitchFamily="34" charset="0"/>
                <a:cs typeface="Calibri" pitchFamily="34" charset="0"/>
              </a:rPr>
              <a:t>rançaise</a:t>
            </a:r>
            <a:r>
              <a:rPr lang="fr-FR" dirty="0" smtClean="0">
                <a:latin typeface="Calibri" pitchFamily="34" charset="0"/>
                <a:cs typeface="Calibri" pitchFamily="34" charset="0"/>
              </a:rPr>
              <a:t> </a:t>
            </a:r>
            <a:r>
              <a:rPr lang="fr-FR" dirty="0">
                <a:latin typeface="Calibri" pitchFamily="34" charset="0"/>
                <a:cs typeface="Calibri" pitchFamily="34" charset="0"/>
              </a:rPr>
              <a:t>en 1635 et le premier Dictionnaire de l’Académie est publié 59 ans plus tard</a:t>
            </a:r>
            <a:r>
              <a:rPr lang="fr-FR" dirty="0" smtClean="0">
                <a:latin typeface="Calibri" pitchFamily="34" charset="0"/>
                <a:cs typeface="Calibri" pitchFamily="34" charset="0"/>
              </a:rPr>
              <a:t>.</a:t>
            </a:r>
            <a:r>
              <a:rPr lang="tr-TR" dirty="0" smtClean="0"/>
              <a:t>»</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0087" y="1341804"/>
            <a:ext cx="3871913" cy="534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057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Français</a:t>
            </a:r>
            <a:endParaRPr lang="fr-FR" dirty="0"/>
          </a:p>
        </p:txBody>
      </p:sp>
      <p:sp>
        <p:nvSpPr>
          <p:cNvPr id="3" name="İçerik Yer Tutucusu 2"/>
          <p:cNvSpPr>
            <a:spLocks noGrp="1"/>
          </p:cNvSpPr>
          <p:nvPr>
            <p:ph idx="1"/>
          </p:nvPr>
        </p:nvSpPr>
        <p:spPr/>
        <p:txBody>
          <a:bodyPr>
            <a:normAutofit/>
          </a:bodyPr>
          <a:lstStyle/>
          <a:p>
            <a:pPr algn="just"/>
            <a:r>
              <a:rPr lang="fr-FR" dirty="0"/>
              <a:t>Le français, à quelques exceptions près, utilise l'alphabet latin. Voici comment il est en français </a:t>
            </a:r>
            <a:r>
              <a:rPr lang="fr-FR" dirty="0" smtClean="0"/>
              <a:t>:</a:t>
            </a:r>
            <a:endParaRPr lang="tr-TR" dirty="0" smtClean="0"/>
          </a:p>
          <a:p>
            <a:pPr marL="0" indent="0" algn="just">
              <a:buNone/>
            </a:pP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2036" y="2888727"/>
            <a:ext cx="6080979" cy="2654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2760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Français</a:t>
            </a:r>
            <a:endParaRPr lang="fr-FR" dirty="0"/>
          </a:p>
        </p:txBody>
      </p:sp>
      <p:sp>
        <p:nvSpPr>
          <p:cNvPr id="3" name="İçerik Yer Tutucusu 2"/>
          <p:cNvSpPr>
            <a:spLocks noGrp="1"/>
          </p:cNvSpPr>
          <p:nvPr>
            <p:ph idx="1"/>
          </p:nvPr>
        </p:nvSpPr>
        <p:spPr/>
        <p:txBody>
          <a:bodyPr>
            <a:normAutofit/>
          </a:bodyPr>
          <a:lstStyle/>
          <a:p>
            <a:pPr algn="just"/>
            <a:r>
              <a:rPr lang="fr-FR" dirty="0">
                <a:latin typeface="Calibri" pitchFamily="34" charset="0"/>
                <a:cs typeface="Calibri" pitchFamily="34" charset="0"/>
              </a:rPr>
              <a:t>La lettre V u du latin, qui était une semi-voyelle ([u] ou [w]) en latin, s'est divisée en V </a:t>
            </a:r>
            <a:r>
              <a:rPr lang="fr-FR" dirty="0" err="1">
                <a:latin typeface="Calibri" pitchFamily="34" charset="0"/>
                <a:cs typeface="Calibri" pitchFamily="34" charset="0"/>
              </a:rPr>
              <a:t>v</a:t>
            </a:r>
            <a:r>
              <a:rPr lang="fr-FR" dirty="0">
                <a:latin typeface="Calibri" pitchFamily="34" charset="0"/>
                <a:cs typeface="Calibri" pitchFamily="34" charset="0"/>
              </a:rPr>
              <a:t> et U </a:t>
            </a:r>
            <a:r>
              <a:rPr lang="fr-FR" dirty="0" err="1">
                <a:latin typeface="Calibri" pitchFamily="34" charset="0"/>
                <a:cs typeface="Calibri" pitchFamily="34" charset="0"/>
              </a:rPr>
              <a:t>u</a:t>
            </a:r>
            <a:r>
              <a:rPr lang="fr-FR" dirty="0">
                <a:latin typeface="Calibri" pitchFamily="34" charset="0"/>
                <a:cs typeface="Calibri" pitchFamily="34" charset="0"/>
              </a:rPr>
              <a:t>, comme dans tous les alphabets dérivés de l'alphabet latin d'aujourd'hui. Le K </a:t>
            </a:r>
            <a:r>
              <a:rPr lang="fr-FR" dirty="0" err="1">
                <a:latin typeface="Calibri" pitchFamily="34" charset="0"/>
                <a:cs typeface="Calibri" pitchFamily="34" charset="0"/>
              </a:rPr>
              <a:t>k</a:t>
            </a:r>
            <a:r>
              <a:rPr lang="fr-FR" dirty="0">
                <a:latin typeface="Calibri" pitchFamily="34" charset="0"/>
                <a:cs typeface="Calibri" pitchFamily="34" charset="0"/>
              </a:rPr>
              <a:t> et le W </a:t>
            </a:r>
            <a:r>
              <a:rPr lang="fr-FR" dirty="0" err="1">
                <a:latin typeface="Calibri" pitchFamily="34" charset="0"/>
                <a:cs typeface="Calibri" pitchFamily="34" charset="0"/>
              </a:rPr>
              <a:t>w</a:t>
            </a:r>
            <a:r>
              <a:rPr lang="fr-FR" dirty="0">
                <a:latin typeface="Calibri" pitchFamily="34" charset="0"/>
                <a:cs typeface="Calibri" pitchFamily="34" charset="0"/>
              </a:rPr>
              <a:t> ne sont utilisés que pour les mots d'origine étrangère ou dialectaux. Le Q </a:t>
            </a:r>
            <a:r>
              <a:rPr lang="fr-FR" dirty="0" err="1">
                <a:latin typeface="Calibri" pitchFamily="34" charset="0"/>
                <a:cs typeface="Calibri" pitchFamily="34" charset="0"/>
              </a:rPr>
              <a:t>q</a:t>
            </a:r>
            <a:r>
              <a:rPr lang="fr-FR" dirty="0">
                <a:latin typeface="Calibri" pitchFamily="34" charset="0"/>
                <a:cs typeface="Calibri" pitchFamily="34" charset="0"/>
              </a:rPr>
              <a:t> est théoriquement toujours suivi du U </a:t>
            </a:r>
            <a:r>
              <a:rPr lang="fr-FR" dirty="0" err="1">
                <a:latin typeface="Calibri" pitchFamily="34" charset="0"/>
                <a:cs typeface="Calibri" pitchFamily="34" charset="0"/>
              </a:rPr>
              <a:t>u</a:t>
            </a:r>
            <a:r>
              <a:rPr lang="fr-FR" dirty="0">
                <a:latin typeface="Calibri" pitchFamily="34" charset="0"/>
                <a:cs typeface="Calibri" pitchFamily="34" charset="0"/>
              </a:rPr>
              <a:t> alors muet mais pas en position </a:t>
            </a:r>
            <a:r>
              <a:rPr lang="fr-FR" dirty="0" smtClean="0">
                <a:latin typeface="Calibri" pitchFamily="34" charset="0"/>
                <a:cs typeface="Calibri" pitchFamily="34" charset="0"/>
              </a:rPr>
              <a:t>finale</a:t>
            </a:r>
            <a:r>
              <a:rPr lang="tr-TR" dirty="0" smtClean="0">
                <a:latin typeface="Calibri" pitchFamily="34" charset="0"/>
                <a:cs typeface="Calibri" pitchFamily="34" charset="0"/>
              </a:rPr>
              <a:t>.</a:t>
            </a:r>
            <a:endParaRPr lang="fr-FR" dirty="0">
              <a:latin typeface="Calibri" pitchFamily="34" charset="0"/>
              <a:cs typeface="Calibri" pitchFamily="34" charset="0"/>
            </a:endParaRPr>
          </a:p>
        </p:txBody>
      </p:sp>
    </p:spTree>
    <p:extLst>
      <p:ext uri="{BB962C8B-B14F-4D97-AF65-F5344CB8AC3E}">
        <p14:creationId xmlns:p14="http://schemas.microsoft.com/office/powerpoint/2010/main" val="3676682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Français</a:t>
            </a:r>
            <a:endParaRPr lang="fr-FR" dirty="0"/>
          </a:p>
        </p:txBody>
      </p:sp>
      <p:sp>
        <p:nvSpPr>
          <p:cNvPr id="3" name="İçerik Yer Tutucusu 2"/>
          <p:cNvSpPr>
            <a:spLocks noGrp="1"/>
          </p:cNvSpPr>
          <p:nvPr>
            <p:ph idx="1"/>
          </p:nvPr>
        </p:nvSpPr>
        <p:spPr>
          <a:xfrm>
            <a:off x="404943" y="1500554"/>
            <a:ext cx="6159980" cy="4728660"/>
          </a:xfrm>
        </p:spPr>
        <p:txBody>
          <a:bodyPr>
            <a:normAutofit/>
          </a:bodyPr>
          <a:lstStyle/>
          <a:p>
            <a:pPr algn="just"/>
            <a:r>
              <a:rPr lang="fr-FR" dirty="0" smtClean="0">
                <a:latin typeface="Calibri" pitchFamily="34" charset="0"/>
                <a:cs typeface="Calibri" pitchFamily="34" charset="0"/>
              </a:rPr>
              <a:t> </a:t>
            </a:r>
            <a:r>
              <a:rPr lang="fr-FR" dirty="0">
                <a:latin typeface="Calibri" pitchFamily="34" charset="0"/>
                <a:cs typeface="Calibri" pitchFamily="34" charset="0"/>
              </a:rPr>
              <a:t>Le I </a:t>
            </a:r>
            <a:r>
              <a:rPr lang="fr-FR" dirty="0" err="1">
                <a:latin typeface="Calibri" pitchFamily="34" charset="0"/>
                <a:cs typeface="Calibri" pitchFamily="34" charset="0"/>
              </a:rPr>
              <a:t>i</a:t>
            </a:r>
            <a:r>
              <a:rPr lang="fr-FR" dirty="0">
                <a:latin typeface="Calibri" pitchFamily="34" charset="0"/>
                <a:cs typeface="Calibri" pitchFamily="34" charset="0"/>
              </a:rPr>
              <a:t> latin a donné naissance au J </a:t>
            </a:r>
            <a:r>
              <a:rPr lang="fr-FR" dirty="0" err="1">
                <a:latin typeface="Calibri" pitchFamily="34" charset="0"/>
                <a:cs typeface="Calibri" pitchFamily="34" charset="0"/>
              </a:rPr>
              <a:t>j</a:t>
            </a:r>
            <a:r>
              <a:rPr lang="fr-FR" dirty="0">
                <a:latin typeface="Calibri" pitchFamily="34" charset="0"/>
                <a:cs typeface="Calibri" pitchFamily="34" charset="0"/>
              </a:rPr>
              <a:t>. Le H </a:t>
            </a:r>
            <a:r>
              <a:rPr lang="fr-FR" dirty="0" err="1">
                <a:latin typeface="Calibri" pitchFamily="34" charset="0"/>
                <a:cs typeface="Calibri" pitchFamily="34" charset="0"/>
              </a:rPr>
              <a:t>h</a:t>
            </a:r>
            <a:r>
              <a:rPr lang="fr-FR" dirty="0">
                <a:latin typeface="Calibri" pitchFamily="34" charset="0"/>
                <a:cs typeface="Calibri" pitchFamily="34" charset="0"/>
              </a:rPr>
              <a:t> ne se prononce pas seul, en initial représente le coup de glotte, et avec le C </a:t>
            </a:r>
            <a:r>
              <a:rPr lang="fr-FR" dirty="0" err="1">
                <a:latin typeface="Calibri" pitchFamily="34" charset="0"/>
                <a:cs typeface="Calibri" pitchFamily="34" charset="0"/>
              </a:rPr>
              <a:t>c</a:t>
            </a:r>
            <a:r>
              <a:rPr lang="fr-FR" dirty="0">
                <a:latin typeface="Calibri" pitchFamily="34" charset="0"/>
                <a:cs typeface="Calibri" pitchFamily="34" charset="0"/>
              </a:rPr>
              <a:t> et/ou le S </a:t>
            </a:r>
            <a:r>
              <a:rPr lang="fr-FR" dirty="0" err="1">
                <a:latin typeface="Calibri" pitchFamily="34" charset="0"/>
                <a:cs typeface="Calibri" pitchFamily="34" charset="0"/>
              </a:rPr>
              <a:t>s</a:t>
            </a:r>
            <a:r>
              <a:rPr lang="fr-FR" dirty="0">
                <a:latin typeface="Calibri" pitchFamily="34" charset="0"/>
                <a:cs typeface="Calibri" pitchFamily="34" charset="0"/>
              </a:rPr>
              <a:t> (sauf s'il fait partie d'un préfixe) représente le [ʃ]. Le A </a:t>
            </a:r>
            <a:r>
              <a:rPr lang="fr-FR" dirty="0" err="1">
                <a:latin typeface="Calibri" pitchFamily="34" charset="0"/>
                <a:cs typeface="Calibri" pitchFamily="34" charset="0"/>
              </a:rPr>
              <a:t>a</a:t>
            </a:r>
            <a:r>
              <a:rPr lang="fr-FR" dirty="0">
                <a:latin typeface="Calibri" pitchFamily="34" charset="0"/>
                <a:cs typeface="Calibri" pitchFamily="34" charset="0"/>
              </a:rPr>
              <a:t>, le C </a:t>
            </a:r>
            <a:r>
              <a:rPr lang="fr-FR" dirty="0" err="1">
                <a:latin typeface="Calibri" pitchFamily="34" charset="0"/>
                <a:cs typeface="Calibri" pitchFamily="34" charset="0"/>
              </a:rPr>
              <a:t>c</a:t>
            </a:r>
            <a:r>
              <a:rPr lang="fr-FR" dirty="0">
                <a:latin typeface="Calibri" pitchFamily="34" charset="0"/>
                <a:cs typeface="Calibri" pitchFamily="34" charset="0"/>
              </a:rPr>
              <a:t>, le E </a:t>
            </a:r>
            <a:r>
              <a:rPr lang="fr-FR" dirty="0" err="1">
                <a:latin typeface="Calibri" pitchFamily="34" charset="0"/>
                <a:cs typeface="Calibri" pitchFamily="34" charset="0"/>
              </a:rPr>
              <a:t>e</a:t>
            </a:r>
            <a:r>
              <a:rPr lang="fr-FR" dirty="0">
                <a:latin typeface="Calibri" pitchFamily="34" charset="0"/>
                <a:cs typeface="Calibri" pitchFamily="34" charset="0"/>
              </a:rPr>
              <a:t>, le I </a:t>
            </a:r>
            <a:r>
              <a:rPr lang="fr-FR" dirty="0" err="1">
                <a:latin typeface="Calibri" pitchFamily="34" charset="0"/>
                <a:cs typeface="Calibri" pitchFamily="34" charset="0"/>
              </a:rPr>
              <a:t>i</a:t>
            </a:r>
            <a:r>
              <a:rPr lang="fr-FR" dirty="0">
                <a:latin typeface="Calibri" pitchFamily="34" charset="0"/>
                <a:cs typeface="Calibri" pitchFamily="34" charset="0"/>
              </a:rPr>
              <a:t>, le O </a:t>
            </a:r>
            <a:r>
              <a:rPr lang="fr-FR" dirty="0" err="1">
                <a:latin typeface="Calibri" pitchFamily="34" charset="0"/>
                <a:cs typeface="Calibri" pitchFamily="34" charset="0"/>
              </a:rPr>
              <a:t>o</a:t>
            </a:r>
            <a:r>
              <a:rPr lang="fr-FR" dirty="0">
                <a:latin typeface="Calibri" pitchFamily="34" charset="0"/>
                <a:cs typeface="Calibri" pitchFamily="34" charset="0"/>
              </a:rPr>
              <a:t>, le U </a:t>
            </a:r>
            <a:r>
              <a:rPr lang="fr-FR" dirty="0" err="1">
                <a:latin typeface="Calibri" pitchFamily="34" charset="0"/>
                <a:cs typeface="Calibri" pitchFamily="34" charset="0"/>
              </a:rPr>
              <a:t>u</a:t>
            </a:r>
            <a:r>
              <a:rPr lang="fr-FR" dirty="0">
                <a:latin typeface="Calibri" pitchFamily="34" charset="0"/>
                <a:cs typeface="Calibri" pitchFamily="34" charset="0"/>
              </a:rPr>
              <a:t> et le Y </a:t>
            </a:r>
            <a:r>
              <a:rPr lang="fr-FR" dirty="0" err="1">
                <a:latin typeface="Calibri" pitchFamily="34" charset="0"/>
                <a:cs typeface="Calibri" pitchFamily="34" charset="0"/>
              </a:rPr>
              <a:t>y</a:t>
            </a:r>
            <a:r>
              <a:rPr lang="fr-FR" dirty="0">
                <a:latin typeface="Calibri" pitchFamily="34" charset="0"/>
                <a:cs typeface="Calibri" pitchFamily="34" charset="0"/>
              </a:rPr>
              <a:t> peuvent recevoir des </a:t>
            </a:r>
            <a:r>
              <a:rPr lang="fr-FR" dirty="0" smtClean="0">
                <a:latin typeface="Calibri" pitchFamily="34" charset="0"/>
                <a:cs typeface="Calibri" pitchFamily="34" charset="0"/>
              </a:rPr>
              <a:t>diacritiques</a:t>
            </a:r>
            <a:r>
              <a:rPr lang="tr-TR" dirty="0">
                <a:latin typeface="Calibri" pitchFamily="34" charset="0"/>
                <a:cs typeface="Calibri" pitchFamily="34" charset="0"/>
              </a:rPr>
              <a:t>.</a:t>
            </a:r>
            <a:endParaRPr lang="fr-FR" dirty="0">
              <a:latin typeface="Calibri" pitchFamily="34" charset="0"/>
              <a:cs typeface="Calibri"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4834" y="1088291"/>
            <a:ext cx="3719513" cy="507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49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Français</a:t>
            </a:r>
            <a:endParaRPr lang="fr-FR" dirty="0"/>
          </a:p>
        </p:txBody>
      </p:sp>
      <p:sp>
        <p:nvSpPr>
          <p:cNvPr id="3" name="İçerik Yer Tutucusu 2"/>
          <p:cNvSpPr>
            <a:spLocks noGrp="1"/>
          </p:cNvSpPr>
          <p:nvPr>
            <p:ph idx="1"/>
          </p:nvPr>
        </p:nvSpPr>
        <p:spPr/>
        <p:txBody>
          <a:bodyPr>
            <a:normAutofit/>
          </a:bodyPr>
          <a:lstStyle/>
          <a:p>
            <a:pPr algn="just"/>
            <a:r>
              <a:rPr lang="fr-FR" dirty="0"/>
              <a:t> </a:t>
            </a:r>
            <a:r>
              <a:rPr lang="fr-FR" dirty="0">
                <a:latin typeface="Calibri" pitchFamily="34" charset="0"/>
                <a:cs typeface="Calibri" pitchFamily="34" charset="0"/>
              </a:rPr>
              <a:t>Le français est écrit avec les 26 lettres de l'écriture latine de base, avec quatre signes diacritiques apparaissant sur les voyelles (accent circonflexe, accent aigu, accent grave, tréma) et la cédille apparaissant en "ç".</a:t>
            </a:r>
          </a:p>
          <a:p>
            <a:pPr algn="just"/>
            <a:endParaRPr lang="fr-FR" dirty="0">
              <a:latin typeface="Calibri" pitchFamily="34" charset="0"/>
              <a:cs typeface="Calibri" pitchFamily="34" charset="0"/>
            </a:endParaRPr>
          </a:p>
          <a:p>
            <a:pPr algn="just"/>
            <a:r>
              <a:rPr lang="fr-FR" dirty="0">
                <a:latin typeface="Calibri" pitchFamily="34" charset="0"/>
                <a:cs typeface="Calibri" pitchFamily="34" charset="0"/>
              </a:rPr>
              <a:t>Il existe deux ligatures, «œ» et «æ», mais elles sont souvent remplacées en français contemporain par «</a:t>
            </a:r>
            <a:r>
              <a:rPr lang="fr-FR" dirty="0" err="1">
                <a:latin typeface="Calibri" pitchFamily="34" charset="0"/>
                <a:cs typeface="Calibri" pitchFamily="34" charset="0"/>
              </a:rPr>
              <a:t>oe</a:t>
            </a:r>
            <a:r>
              <a:rPr lang="fr-FR" dirty="0">
                <a:latin typeface="Calibri" pitchFamily="34" charset="0"/>
                <a:cs typeface="Calibri" pitchFamily="34" charset="0"/>
              </a:rPr>
              <a:t>» et «</a:t>
            </a:r>
            <a:r>
              <a:rPr lang="fr-FR" dirty="0" err="1">
                <a:latin typeface="Calibri" pitchFamily="34" charset="0"/>
                <a:cs typeface="Calibri" pitchFamily="34" charset="0"/>
              </a:rPr>
              <a:t>ae</a:t>
            </a:r>
            <a:r>
              <a:rPr lang="fr-FR" dirty="0">
                <a:latin typeface="Calibri" pitchFamily="34" charset="0"/>
                <a:cs typeface="Calibri" pitchFamily="34" charset="0"/>
              </a:rPr>
              <a:t>», car les ligatures n'apparaissent pas sur le clavier AZERTY utilisé dans les pays francophones. Cependant, cela n'est pas standard dans les textes formels et littéraires.</a:t>
            </a:r>
          </a:p>
        </p:txBody>
      </p:sp>
    </p:spTree>
    <p:extLst>
      <p:ext uri="{BB962C8B-B14F-4D97-AF65-F5344CB8AC3E}">
        <p14:creationId xmlns:p14="http://schemas.microsoft.com/office/powerpoint/2010/main" val="2753091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Français</a:t>
            </a:r>
            <a:endParaRPr lang="fr-FR" dirty="0"/>
          </a:p>
        </p:txBody>
      </p:sp>
      <p:sp>
        <p:nvSpPr>
          <p:cNvPr id="3" name="İçerik Yer Tutucusu 2"/>
          <p:cNvSpPr>
            <a:spLocks noGrp="1"/>
          </p:cNvSpPr>
          <p:nvPr>
            <p:ph idx="1"/>
          </p:nvPr>
        </p:nvSpPr>
        <p:spPr/>
        <p:txBody>
          <a:bodyPr>
            <a:normAutofit/>
          </a:bodyPr>
          <a:lstStyle/>
          <a:p>
            <a:pPr algn="just"/>
            <a:r>
              <a:rPr lang="fr-FR" dirty="0">
                <a:latin typeface="Calibri" pitchFamily="34" charset="0"/>
                <a:cs typeface="Calibri" pitchFamily="34" charset="0"/>
              </a:rPr>
              <a:t> </a:t>
            </a:r>
            <a:r>
              <a:rPr lang="tr-TR" dirty="0" smtClean="0">
                <a:latin typeface="Calibri" pitchFamily="34" charset="0"/>
                <a:cs typeface="Calibri" pitchFamily="34" charset="0"/>
              </a:rPr>
              <a:t>I</a:t>
            </a:r>
            <a:r>
              <a:rPr lang="fr-FR" dirty="0" smtClean="0">
                <a:latin typeface="Calibri" pitchFamily="34" charset="0"/>
                <a:cs typeface="Calibri" pitchFamily="34" charset="0"/>
              </a:rPr>
              <a:t>l </a:t>
            </a:r>
            <a:r>
              <a:rPr lang="fr-FR" dirty="0">
                <a:latin typeface="Calibri" pitchFamily="34" charset="0"/>
                <a:cs typeface="Calibri" pitchFamily="34" charset="0"/>
              </a:rPr>
              <a:t>existe de nombreuses variations dans la prononciation des consonnes à la fin des mots, démontrées par la façon dont le x en paix n'est pas prononcé alors qu'à la fin d'Aix il l'est.</a:t>
            </a:r>
          </a:p>
          <a:p>
            <a:pPr algn="just"/>
            <a:endParaRPr lang="fr-FR" dirty="0"/>
          </a:p>
        </p:txBody>
      </p:sp>
    </p:spTree>
    <p:extLst>
      <p:ext uri="{BB962C8B-B14F-4D97-AF65-F5344CB8AC3E}">
        <p14:creationId xmlns:p14="http://schemas.microsoft.com/office/powerpoint/2010/main" val="3737971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Français</a:t>
            </a:r>
            <a:endParaRPr lang="fr-FR" dirty="0"/>
          </a:p>
        </p:txBody>
      </p:sp>
      <p:sp>
        <p:nvSpPr>
          <p:cNvPr id="3" name="İçerik Yer Tutucusu 2"/>
          <p:cNvSpPr>
            <a:spLocks noGrp="1"/>
          </p:cNvSpPr>
          <p:nvPr>
            <p:ph idx="1"/>
          </p:nvPr>
        </p:nvSpPr>
        <p:spPr/>
        <p:txBody>
          <a:bodyPr>
            <a:normAutofit/>
          </a:bodyPr>
          <a:lstStyle/>
          <a:p>
            <a:pPr algn="just"/>
            <a:r>
              <a:rPr lang="fr-FR" dirty="0">
                <a:latin typeface="Calibri" pitchFamily="34" charset="0"/>
                <a:cs typeface="Calibri" pitchFamily="34" charset="0"/>
              </a:rPr>
              <a:t>En conséquence, il peut être difficile de prédire l'orthographe d'un mot en fonction du son. Les consonnes finales sont généralement silencieuses, sauf lorsque le mot suivant commence par une voyelle (voir </a:t>
            </a:r>
            <a:r>
              <a:rPr lang="fr-FR" dirty="0" smtClean="0">
                <a:latin typeface="Calibri" pitchFamily="34" charset="0"/>
                <a:cs typeface="Calibri" pitchFamily="34" charset="0"/>
              </a:rPr>
              <a:t>Liaison). </a:t>
            </a:r>
            <a:endParaRPr lang="tr-TR" dirty="0" smtClean="0">
              <a:latin typeface="Calibri" pitchFamily="34" charset="0"/>
              <a:cs typeface="Calibri" pitchFamily="34" charset="0"/>
            </a:endParaRPr>
          </a:p>
          <a:p>
            <a:pPr algn="just"/>
            <a:r>
              <a:rPr lang="fr-FR" dirty="0" smtClean="0">
                <a:latin typeface="Calibri" pitchFamily="34" charset="0"/>
                <a:cs typeface="Calibri" pitchFamily="34" charset="0"/>
              </a:rPr>
              <a:t>Par </a:t>
            </a:r>
            <a:r>
              <a:rPr lang="fr-FR" dirty="0">
                <a:latin typeface="Calibri" pitchFamily="34" charset="0"/>
                <a:cs typeface="Calibri" pitchFamily="34" charset="0"/>
              </a:rPr>
              <a:t>exemple, les mots suivants se terminent par une voyelle: pied, aller, les, finit, beaux. Les mêmes mots suivis d'une voyelle peuvent cependant résonner les consonnes, comme ils le font dans ces exemples: beaux-arts, les amis, pied-à-terre.</a:t>
            </a:r>
          </a:p>
          <a:p>
            <a:pPr algn="just"/>
            <a:endParaRPr lang="fr-FR" dirty="0"/>
          </a:p>
        </p:txBody>
      </p:sp>
    </p:spTree>
    <p:extLst>
      <p:ext uri="{BB962C8B-B14F-4D97-AF65-F5344CB8AC3E}">
        <p14:creationId xmlns:p14="http://schemas.microsoft.com/office/powerpoint/2010/main" val="267479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Français</a:t>
            </a:r>
            <a:endParaRPr lang="fr-FR" dirty="0"/>
          </a:p>
        </p:txBody>
      </p:sp>
      <p:sp>
        <p:nvSpPr>
          <p:cNvPr id="3" name="İçerik Yer Tutucusu 2"/>
          <p:cNvSpPr>
            <a:spLocks noGrp="1"/>
          </p:cNvSpPr>
          <p:nvPr>
            <p:ph idx="1"/>
          </p:nvPr>
        </p:nvSpPr>
        <p:spPr/>
        <p:txBody>
          <a:bodyPr>
            <a:normAutofit/>
          </a:bodyPr>
          <a:lstStyle/>
          <a:p>
            <a:pPr algn="just"/>
            <a:r>
              <a:rPr lang="fr-FR" dirty="0">
                <a:latin typeface="Calibri" pitchFamily="34" charset="0"/>
                <a:cs typeface="Calibri" pitchFamily="34" charset="0"/>
              </a:rPr>
              <a:t>L'écriture française, comme toute langue, est affectée par la langue parlée. En ancien français, le pluriel pour animal était </a:t>
            </a:r>
            <a:r>
              <a:rPr lang="tr-TR" dirty="0" smtClean="0">
                <a:latin typeface="Calibri" pitchFamily="34" charset="0"/>
                <a:cs typeface="Calibri" pitchFamily="34" charset="0"/>
              </a:rPr>
              <a:t>«</a:t>
            </a:r>
            <a:r>
              <a:rPr lang="fr-FR" dirty="0" smtClean="0">
                <a:latin typeface="Calibri" pitchFamily="34" charset="0"/>
                <a:cs typeface="Calibri" pitchFamily="34" charset="0"/>
              </a:rPr>
              <a:t>anima</a:t>
            </a:r>
            <a:r>
              <a:rPr lang="tr-TR" dirty="0" err="1" smtClean="0">
                <a:latin typeface="Calibri" pitchFamily="34" charset="0"/>
                <a:cs typeface="Calibri" pitchFamily="34" charset="0"/>
              </a:rPr>
              <a:t>ls</a:t>
            </a:r>
            <a:r>
              <a:rPr lang="tr-TR" dirty="0" smtClean="0">
                <a:latin typeface="Calibri" pitchFamily="34" charset="0"/>
                <a:cs typeface="Calibri" pitchFamily="34" charset="0"/>
              </a:rPr>
              <a:t>»</a:t>
            </a:r>
            <a:r>
              <a:rPr lang="fr-FR" dirty="0" smtClean="0">
                <a:latin typeface="Calibri" pitchFamily="34" charset="0"/>
                <a:cs typeface="Calibri" pitchFamily="34" charset="0"/>
              </a:rPr>
              <a:t>. </a:t>
            </a:r>
            <a:r>
              <a:rPr lang="fr-FR" dirty="0">
                <a:latin typeface="Calibri" pitchFamily="34" charset="0"/>
                <a:cs typeface="Calibri" pitchFamily="34" charset="0"/>
              </a:rPr>
              <a:t>La séquence / </a:t>
            </a:r>
            <a:r>
              <a:rPr lang="fr-FR" dirty="0" err="1">
                <a:latin typeface="Calibri" pitchFamily="34" charset="0"/>
                <a:cs typeface="Calibri" pitchFamily="34" charset="0"/>
              </a:rPr>
              <a:t>als</a:t>
            </a:r>
            <a:r>
              <a:rPr lang="fr-FR" dirty="0">
                <a:latin typeface="Calibri" pitchFamily="34" charset="0"/>
                <a:cs typeface="Calibri" pitchFamily="34" charset="0"/>
              </a:rPr>
              <a:t> / était instable et a été transformée en diphtongue / </a:t>
            </a:r>
            <a:r>
              <a:rPr lang="fr-FR" dirty="0" err="1">
                <a:latin typeface="Calibri" pitchFamily="34" charset="0"/>
                <a:cs typeface="Calibri" pitchFamily="34" charset="0"/>
              </a:rPr>
              <a:t>aus</a:t>
            </a:r>
            <a:r>
              <a:rPr lang="fr-FR" dirty="0">
                <a:latin typeface="Calibri" pitchFamily="34" charset="0"/>
                <a:cs typeface="Calibri" pitchFamily="34" charset="0"/>
              </a:rPr>
              <a:t> /. Ce changement s'est ensuite reflété dans l'orthographe: </a:t>
            </a:r>
            <a:r>
              <a:rPr lang="fr-FR" dirty="0" err="1">
                <a:latin typeface="Calibri" pitchFamily="34" charset="0"/>
                <a:cs typeface="Calibri" pitchFamily="34" charset="0"/>
              </a:rPr>
              <a:t>animaus</a:t>
            </a:r>
            <a:r>
              <a:rPr lang="fr-FR" dirty="0">
                <a:latin typeface="Calibri" pitchFamily="34" charset="0"/>
                <a:cs typeface="Calibri" pitchFamily="34" charset="0"/>
              </a:rPr>
              <a:t>. La terminaison us, très courante en latin, a ensuite été abrégée par les copistes </a:t>
            </a:r>
            <a:r>
              <a:rPr lang="fr-FR" dirty="0" smtClean="0">
                <a:latin typeface="Calibri" pitchFamily="34" charset="0"/>
                <a:cs typeface="Calibri" pitchFamily="34" charset="0"/>
              </a:rPr>
              <a:t>par </a:t>
            </a:r>
            <a:r>
              <a:rPr lang="fr-FR" dirty="0">
                <a:latin typeface="Calibri" pitchFamily="34" charset="0"/>
                <a:cs typeface="Calibri" pitchFamily="34" charset="0"/>
              </a:rPr>
              <a:t>la lettre x, donnant une forme écrite </a:t>
            </a:r>
            <a:r>
              <a:rPr lang="fr-FR" dirty="0" err="1">
                <a:latin typeface="Calibri" pitchFamily="34" charset="0"/>
                <a:cs typeface="Calibri" pitchFamily="34" charset="0"/>
              </a:rPr>
              <a:t>animax</a:t>
            </a:r>
            <a:r>
              <a:rPr lang="fr-FR" dirty="0">
                <a:latin typeface="Calibri" pitchFamily="34" charset="0"/>
                <a:cs typeface="Calibri" pitchFamily="34" charset="0"/>
              </a:rPr>
              <a:t>. </a:t>
            </a:r>
          </a:p>
          <a:p>
            <a:pPr algn="just"/>
            <a:endParaRPr lang="fr-FR" dirty="0"/>
          </a:p>
        </p:txBody>
      </p:sp>
    </p:spTree>
    <p:extLst>
      <p:ext uri="{BB962C8B-B14F-4D97-AF65-F5344CB8AC3E}">
        <p14:creationId xmlns:p14="http://schemas.microsoft.com/office/powerpoint/2010/main" val="937639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Français</a:t>
            </a:r>
            <a:endParaRPr lang="fr-FR" dirty="0"/>
          </a:p>
        </p:txBody>
      </p:sp>
      <p:sp>
        <p:nvSpPr>
          <p:cNvPr id="3" name="İçerik Yer Tutucusu 2"/>
          <p:cNvSpPr>
            <a:spLocks noGrp="1"/>
          </p:cNvSpPr>
          <p:nvPr>
            <p:ph idx="1"/>
          </p:nvPr>
        </p:nvSpPr>
        <p:spPr/>
        <p:txBody>
          <a:bodyPr>
            <a:normAutofit/>
          </a:bodyPr>
          <a:lstStyle/>
          <a:p>
            <a:pPr algn="just"/>
            <a:r>
              <a:rPr lang="fr-FR" dirty="0">
                <a:latin typeface="Calibri" pitchFamily="34" charset="0"/>
                <a:cs typeface="Calibri" pitchFamily="34" charset="0"/>
              </a:rPr>
              <a:t>Au fur et à mesure que la langue française évoluait, la prononciation de au s'est transformée en / o / de sorte que le u a été rétabli dans l'orthographe par souci de cohérence, résultant en des animaux français modernes (prononcé en premier / </a:t>
            </a:r>
            <a:r>
              <a:rPr lang="fr-FR" dirty="0" err="1">
                <a:latin typeface="Calibri" pitchFamily="34" charset="0"/>
                <a:cs typeface="Calibri" pitchFamily="34" charset="0"/>
              </a:rPr>
              <a:t>animos</a:t>
            </a:r>
            <a:r>
              <a:rPr lang="fr-FR" dirty="0">
                <a:latin typeface="Calibri" pitchFamily="34" charset="0"/>
                <a:cs typeface="Calibri" pitchFamily="34" charset="0"/>
              </a:rPr>
              <a:t> / avant la finale / s / a été abandonné en français contemporain) . Il en est de même pour les chevaux pluralisés en chevaux et bien d'autres. En outre, castel pl. castels devient château pl. châteaux.</a:t>
            </a:r>
          </a:p>
          <a:p>
            <a:pPr algn="just"/>
            <a:endParaRPr lang="fr-FR" dirty="0"/>
          </a:p>
        </p:txBody>
      </p:sp>
    </p:spTree>
    <p:extLst>
      <p:ext uri="{BB962C8B-B14F-4D97-AF65-F5344CB8AC3E}">
        <p14:creationId xmlns:p14="http://schemas.microsoft.com/office/powerpoint/2010/main" val="2737821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tr-TR" dirty="0" err="1" smtClean="0"/>
              <a:t>Les</a:t>
            </a:r>
            <a:r>
              <a:rPr lang="tr-TR" dirty="0" smtClean="0"/>
              <a:t> </a:t>
            </a:r>
            <a:r>
              <a:rPr lang="fr-FR" dirty="0" smtClean="0"/>
              <a:t>Accents</a:t>
            </a:r>
            <a:endParaRPr lang="fr-FR" dirty="0"/>
          </a:p>
        </p:txBody>
      </p:sp>
      <p:sp>
        <p:nvSpPr>
          <p:cNvPr id="3" name="İçerik Yer Tutucusu 2"/>
          <p:cNvSpPr>
            <a:spLocks noGrp="1"/>
          </p:cNvSpPr>
          <p:nvPr>
            <p:ph idx="1"/>
          </p:nvPr>
        </p:nvSpPr>
        <p:spPr/>
        <p:txBody>
          <a:bodyPr>
            <a:normAutofit/>
          </a:bodyPr>
          <a:lstStyle/>
          <a:p>
            <a:pPr algn="just"/>
            <a:endParaRPr lang="fr-FR" dirty="0">
              <a:latin typeface="Calibri" pitchFamily="34" charset="0"/>
              <a:cs typeface="Calibri" pitchFamily="34" charset="0"/>
            </a:endParaRPr>
          </a:p>
          <a:p>
            <a:pPr algn="just"/>
            <a:r>
              <a:rPr lang="fr-FR" dirty="0">
                <a:latin typeface="Calibri" pitchFamily="34" charset="0"/>
                <a:cs typeface="Calibri" pitchFamily="34" charset="0"/>
              </a:rPr>
              <a:t>    L'accent aigu (accent aigu) é (par exemple, école — école) signifie que la voyelle est prononcée / e / au lieu de la valeur par défaut / ə /.</a:t>
            </a:r>
          </a:p>
          <a:p>
            <a:pPr algn="just"/>
            <a:r>
              <a:rPr lang="fr-FR" dirty="0">
                <a:latin typeface="Calibri" pitchFamily="34" charset="0"/>
                <a:cs typeface="Calibri" pitchFamily="34" charset="0"/>
              </a:rPr>
              <a:t>    L'accent grave (l'accent grave) è (par exemple, élève-</a:t>
            </a:r>
            <a:r>
              <a:rPr lang="fr-FR" dirty="0" err="1">
                <a:latin typeface="Calibri" pitchFamily="34" charset="0"/>
                <a:cs typeface="Calibri" pitchFamily="34" charset="0"/>
              </a:rPr>
              <a:t>pupil</a:t>
            </a:r>
            <a:r>
              <a:rPr lang="fr-FR" dirty="0">
                <a:latin typeface="Calibri" pitchFamily="34" charset="0"/>
                <a:cs typeface="Calibri" pitchFamily="34" charset="0"/>
              </a:rPr>
              <a:t>) signifie que la voyelle est prononcée / ɛ / au lieu de la valeur par défaut / ə /.</a:t>
            </a:r>
          </a:p>
          <a:p>
            <a:pPr algn="just"/>
            <a:endParaRPr lang="fr-FR" dirty="0"/>
          </a:p>
        </p:txBody>
      </p:sp>
    </p:spTree>
    <p:extLst>
      <p:ext uri="{BB962C8B-B14F-4D97-AF65-F5344CB8AC3E}">
        <p14:creationId xmlns:p14="http://schemas.microsoft.com/office/powerpoint/2010/main" val="2038388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smtClean="0"/>
              <a:t>Les</a:t>
            </a:r>
            <a:r>
              <a:rPr lang="tr-TR" dirty="0" smtClean="0"/>
              <a:t> </a:t>
            </a:r>
            <a:r>
              <a:rPr lang="tr-TR" dirty="0" err="1" smtClean="0"/>
              <a:t>Accents</a:t>
            </a:r>
            <a:endParaRPr lang="fr-FR" dirty="0"/>
          </a:p>
        </p:txBody>
      </p:sp>
      <p:sp>
        <p:nvSpPr>
          <p:cNvPr id="3" name="İçerik Yer Tutucusu 2"/>
          <p:cNvSpPr>
            <a:spLocks noGrp="1"/>
          </p:cNvSpPr>
          <p:nvPr>
            <p:ph idx="1"/>
          </p:nvPr>
        </p:nvSpPr>
        <p:spPr/>
        <p:txBody>
          <a:bodyPr>
            <a:normAutofit/>
          </a:bodyPr>
          <a:lstStyle/>
          <a:p>
            <a:pPr marL="0" indent="0" algn="just">
              <a:buNone/>
            </a:pPr>
            <a:r>
              <a:rPr lang="fr-FR" dirty="0">
                <a:latin typeface="Calibri" pitchFamily="34" charset="0"/>
                <a:cs typeface="Calibri" pitchFamily="34" charset="0"/>
              </a:rPr>
              <a:t>Le circonflexe (accent circonflexe) ê (ex. Forêt-forêt) montre qu'un e se prononce / ɛ / et qu'un ô se prononce / o /. En français standard, cela signifie aussi une prononciation de / ɑ / pour la lettre â, mais cette différenciation est en train de disparaître. Au milieu du 18e siècle, le circonflexe a été utilisé à la place de s après une voyelle, où cette lettre s n'était pas prononcée. Ainsi, la </a:t>
            </a:r>
            <a:r>
              <a:rPr lang="fr-FR" dirty="0" err="1" smtClean="0">
                <a:latin typeface="Calibri" pitchFamily="34" charset="0"/>
                <a:cs typeface="Calibri" pitchFamily="34" charset="0"/>
              </a:rPr>
              <a:t>forê</a:t>
            </a:r>
            <a:r>
              <a:rPr lang="tr-TR" dirty="0" smtClean="0">
                <a:latin typeface="Calibri" pitchFamily="34" charset="0"/>
                <a:cs typeface="Calibri" pitchFamily="34" charset="0"/>
              </a:rPr>
              <a:t>s</a:t>
            </a:r>
            <a:r>
              <a:rPr lang="fr-FR" dirty="0" smtClean="0">
                <a:latin typeface="Calibri" pitchFamily="34" charset="0"/>
                <a:cs typeface="Calibri" pitchFamily="34" charset="0"/>
              </a:rPr>
              <a:t>t </a:t>
            </a:r>
            <a:r>
              <a:rPr lang="fr-FR" dirty="0">
                <a:latin typeface="Calibri" pitchFamily="34" charset="0"/>
                <a:cs typeface="Calibri" pitchFamily="34" charset="0"/>
              </a:rPr>
              <a:t>est devenue forêt, </a:t>
            </a:r>
            <a:r>
              <a:rPr lang="fr-FR" dirty="0" smtClean="0">
                <a:latin typeface="Calibri" pitchFamily="34" charset="0"/>
                <a:cs typeface="Calibri" pitchFamily="34" charset="0"/>
              </a:rPr>
              <a:t>l'</a:t>
            </a:r>
            <a:r>
              <a:rPr lang="fr-FR" dirty="0" err="1" smtClean="0">
                <a:latin typeface="Calibri" pitchFamily="34" charset="0"/>
                <a:cs typeface="Calibri" pitchFamily="34" charset="0"/>
              </a:rPr>
              <a:t>hô</a:t>
            </a:r>
            <a:r>
              <a:rPr lang="tr-TR" dirty="0" smtClean="0">
                <a:latin typeface="Calibri" pitchFamily="34" charset="0"/>
                <a:cs typeface="Calibri" pitchFamily="34" charset="0"/>
              </a:rPr>
              <a:t>s</a:t>
            </a:r>
            <a:r>
              <a:rPr lang="fr-FR" dirty="0" err="1" smtClean="0">
                <a:latin typeface="Calibri" pitchFamily="34" charset="0"/>
                <a:cs typeface="Calibri" pitchFamily="34" charset="0"/>
              </a:rPr>
              <a:t>pital</a:t>
            </a:r>
            <a:r>
              <a:rPr lang="fr-FR" dirty="0" smtClean="0">
                <a:latin typeface="Calibri" pitchFamily="34" charset="0"/>
                <a:cs typeface="Calibri" pitchFamily="34" charset="0"/>
              </a:rPr>
              <a:t> </a:t>
            </a:r>
            <a:r>
              <a:rPr lang="fr-FR" dirty="0">
                <a:latin typeface="Calibri" pitchFamily="34" charset="0"/>
                <a:cs typeface="Calibri" pitchFamily="34" charset="0"/>
              </a:rPr>
              <a:t>est devenu hôpital et </a:t>
            </a:r>
            <a:r>
              <a:rPr lang="tr-TR" dirty="0" err="1" smtClean="0">
                <a:latin typeface="Calibri" pitchFamily="34" charset="0"/>
                <a:cs typeface="Calibri" pitchFamily="34" charset="0"/>
              </a:rPr>
              <a:t>hostel</a:t>
            </a:r>
            <a:r>
              <a:rPr lang="fr-FR" dirty="0" smtClean="0">
                <a:latin typeface="Calibri" pitchFamily="34" charset="0"/>
                <a:cs typeface="Calibri" pitchFamily="34" charset="0"/>
              </a:rPr>
              <a:t> </a:t>
            </a:r>
            <a:r>
              <a:rPr lang="fr-FR" dirty="0">
                <a:latin typeface="Calibri" pitchFamily="34" charset="0"/>
                <a:cs typeface="Calibri" pitchFamily="34" charset="0"/>
              </a:rPr>
              <a:t>devenue hôtel.</a:t>
            </a:r>
          </a:p>
          <a:p>
            <a:pPr marL="0" indent="0" algn="just">
              <a:buNone/>
            </a:pPr>
            <a:r>
              <a:rPr lang="fr-FR" dirty="0" smtClean="0">
                <a:latin typeface="Calibri" pitchFamily="34" charset="0"/>
                <a:cs typeface="Calibri" pitchFamily="34" charset="0"/>
              </a:rPr>
              <a:t>La </a:t>
            </a:r>
            <a:r>
              <a:rPr lang="fr-FR" dirty="0">
                <a:latin typeface="Calibri" pitchFamily="34" charset="0"/>
                <a:cs typeface="Calibri" pitchFamily="34" charset="0"/>
              </a:rPr>
              <a:t>tréma ou tréma (ë, ï, ü, ÿ): sur e, i, u ou y, indique qu'une voyelle doit être prononcée séparément de la précédente: naïve, Noël.</a:t>
            </a:r>
          </a:p>
          <a:p>
            <a:pPr marL="0" indent="0" algn="just">
              <a:buNone/>
            </a:pPr>
            <a:r>
              <a:rPr lang="fr-FR" dirty="0" smtClean="0"/>
              <a:t>    </a:t>
            </a:r>
            <a:endParaRPr lang="fr-FR" dirty="0"/>
          </a:p>
        </p:txBody>
      </p:sp>
    </p:spTree>
    <p:extLst>
      <p:ext uri="{BB962C8B-B14F-4D97-AF65-F5344CB8AC3E}">
        <p14:creationId xmlns:p14="http://schemas.microsoft.com/office/powerpoint/2010/main" val="3828090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smtClean="0"/>
              <a:t>Les</a:t>
            </a:r>
            <a:r>
              <a:rPr lang="tr-TR" dirty="0" smtClean="0"/>
              <a:t> </a:t>
            </a:r>
            <a:r>
              <a:rPr lang="tr-TR" dirty="0" err="1" smtClean="0"/>
              <a:t>Temps</a:t>
            </a:r>
            <a:endParaRPr lang="fr-FR"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2123" y="-1"/>
            <a:ext cx="9000000" cy="6724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2643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smtClean="0"/>
              <a:t>Les</a:t>
            </a:r>
            <a:r>
              <a:rPr lang="tr-TR" dirty="0" smtClean="0"/>
              <a:t> </a:t>
            </a:r>
            <a:r>
              <a:rPr lang="tr-TR" dirty="0" err="1" smtClean="0"/>
              <a:t>Conjugaisons</a:t>
            </a:r>
            <a:endParaRPr lang="fr-FR"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1643" y="1715720"/>
            <a:ext cx="10388611" cy="2985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3968140"/>
      </p:ext>
    </p:extLst>
  </p:cSld>
  <p:clrMapOvr>
    <a:masterClrMapping/>
  </p:clrMapOvr>
</p:sld>
</file>

<file path=ppt/theme/theme1.xml><?xml version="1.0" encoding="utf-8"?>
<a:theme xmlns:a="http://schemas.openxmlformats.org/drawingml/2006/main" name="France-PowerPoint-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rebuchet MS">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tion4" id="{DC979059-C021-1548-81F6-711B4E952AF5}" vid="{88AA4A0C-5FF5-B34E-A0E0-50DBA4B0B1D5}"/>
    </a:ext>
  </a:extLst>
</a:theme>
</file>

<file path=docProps/app.xml><?xml version="1.0" encoding="utf-8"?>
<Properties xmlns="http://schemas.openxmlformats.org/officeDocument/2006/extended-properties" xmlns:vt="http://schemas.openxmlformats.org/officeDocument/2006/docPropsVTypes">
  <Template>France-PowerPoint-Template</Template>
  <TotalTime>177</TotalTime>
  <Words>1358</Words>
  <Application>Microsoft Office PowerPoint</Application>
  <PresentationFormat>Özel</PresentationFormat>
  <Paragraphs>58</Paragraphs>
  <Slides>26</Slides>
  <Notes>0</Notes>
  <HiddenSlides>0</HiddenSlides>
  <MMClips>0</MMClips>
  <ScaleCrop>false</ScaleCrop>
  <HeadingPairs>
    <vt:vector size="4" baseType="variant">
      <vt:variant>
        <vt:lpstr>Tema</vt:lpstr>
      </vt:variant>
      <vt:variant>
        <vt:i4>1</vt:i4>
      </vt:variant>
      <vt:variant>
        <vt:lpstr>Slayt Başlıkları</vt:lpstr>
      </vt:variant>
      <vt:variant>
        <vt:i4>26</vt:i4>
      </vt:variant>
    </vt:vector>
  </HeadingPairs>
  <TitlesOfParts>
    <vt:vector size="27" baseType="lpstr">
      <vt:lpstr>France-PowerPoint-Template</vt:lpstr>
      <vt:lpstr>La Langue Française</vt:lpstr>
      <vt:lpstr>Français dans le Monde</vt:lpstr>
      <vt:lpstr>Français dans le Monde</vt:lpstr>
      <vt:lpstr>Français</vt:lpstr>
      <vt:lpstr>Les Langues Romanes</vt:lpstr>
      <vt:lpstr>Français</vt:lpstr>
      <vt:lpstr>Français</vt:lpstr>
      <vt:lpstr>Français</vt:lpstr>
      <vt:lpstr>Français</vt:lpstr>
      <vt:lpstr>Français</vt:lpstr>
      <vt:lpstr>Français</vt:lpstr>
      <vt:lpstr>Français</vt:lpstr>
      <vt:lpstr>l'Ordonnance de Villers-Cotterêts</vt:lpstr>
      <vt:lpstr>Français</vt:lpstr>
      <vt:lpstr>Français</vt:lpstr>
      <vt:lpstr>Français</vt:lpstr>
      <vt:lpstr>Français</vt:lpstr>
      <vt:lpstr>Français</vt:lpstr>
      <vt:lpstr>Français</vt:lpstr>
      <vt:lpstr>Français</vt:lpstr>
      <vt:lpstr>Français</vt:lpstr>
      <vt:lpstr>Français</vt:lpstr>
      <vt:lpstr>Les Accents</vt:lpstr>
      <vt:lpstr>Les Accents</vt:lpstr>
      <vt:lpstr>Les Temps</vt:lpstr>
      <vt:lpstr>Les Conjugaisons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Langue Française</dc:title>
  <dc:creator>omu-turizm</dc:creator>
  <cp:lastModifiedBy>WİN 10</cp:lastModifiedBy>
  <cp:revision>15</cp:revision>
  <dcterms:created xsi:type="dcterms:W3CDTF">2020-07-28T09:25:37Z</dcterms:created>
  <dcterms:modified xsi:type="dcterms:W3CDTF">2023-07-15T23:24:08Z</dcterms:modified>
</cp:coreProperties>
</file>