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3" r:id="rId4"/>
    <p:sldId id="259" r:id="rId5"/>
    <p:sldId id="260" r:id="rId6"/>
    <p:sldId id="261" r:id="rId7"/>
    <p:sldId id="262" r:id="rId8"/>
    <p:sldId id="264" r:id="rId9"/>
    <p:sldId id="265" r:id="rId10"/>
    <p:sldId id="266" r:id="rId11"/>
    <p:sldId id="267" r:id="rId12"/>
    <p:sldId id="273" r:id="rId13"/>
    <p:sldId id="268" r:id="rId14"/>
    <p:sldId id="269" r:id="rId15"/>
    <p:sldId id="270" r:id="rId16"/>
    <p:sldId id="271" r:id="rId17"/>
    <p:sldId id="272" r:id="rId18"/>
    <p:sldId id="274" r:id="rId19"/>
    <p:sldId id="275" r:id="rId20"/>
    <p:sldId id="276" r:id="rId21"/>
    <p:sldId id="277" r:id="rId22"/>
    <p:sldId id="304"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26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E1D"/>
    <a:srgbClr val="D68B1C"/>
    <a:srgbClr val="D09622"/>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6" d="100"/>
          <a:sy n="106" d="100"/>
        </p:scale>
        <p:origin x="-1764" y="-216"/>
      </p:cViewPr>
      <p:guideLst>
        <p:guide orient="horz" pos="216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75" y="4650640"/>
            <a:ext cx="7772400" cy="859205"/>
          </a:xfrm>
          <a:effectLst>
            <a:outerShdw blurRad="50800" dist="38100" dir="2700000" algn="tl" rotWithShape="0">
              <a:prstClr val="black">
                <a:alpha val="40000"/>
              </a:prstClr>
            </a:outerShdw>
          </a:effectLst>
        </p:spPr>
        <p:txBody>
          <a:bodyPr>
            <a:normAutofit/>
          </a:bodyPr>
          <a:lstStyle>
            <a:lvl1pPr algn="ctr">
              <a:defRPr sz="3600">
                <a:solidFill>
                  <a:srgbClr val="FF9E1D"/>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8005" y="5566870"/>
            <a:ext cx="6400800" cy="835455"/>
          </a:xfrm>
        </p:spPr>
        <p:txBody>
          <a:bodyPr>
            <a:normAutofit/>
          </a:bodyPr>
          <a:lstStyle>
            <a:lvl1pPr marL="0" indent="0" algn="ctr">
              <a:buNone/>
              <a:defRPr sz="2800">
                <a:solidFill>
                  <a:schemeClr val="bg1">
                    <a:lumMod val="9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91130"/>
            <a:ext cx="8229600" cy="1143000"/>
          </a:xfrm>
        </p:spPr>
        <p:txBody>
          <a:bodyPr>
            <a:normAutofit/>
          </a:bodyPr>
          <a:lstStyle>
            <a:lvl1pPr algn="l">
              <a:defRPr sz="3600">
                <a:solidFill>
                  <a:srgbClr val="FF9E1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2512770"/>
            <a:ext cx="8229600" cy="3918803"/>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31544" y="374900"/>
            <a:ext cx="7016195" cy="1143000"/>
          </a:xfrm>
        </p:spPr>
        <p:txBody>
          <a:bodyPr>
            <a:normAutofit/>
          </a:bodyPr>
          <a:lstStyle>
            <a:lvl1pPr algn="l">
              <a:defRPr sz="3600">
                <a:solidFill>
                  <a:srgbClr val="FF9E1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31545" y="1544098"/>
            <a:ext cx="7016195" cy="4275740"/>
          </a:xfrm>
        </p:spPr>
        <p:txBody>
          <a:bodyPr/>
          <a:lstStyle>
            <a:lvl1pPr>
              <a:defRPr sz="2800">
                <a:solidFill>
                  <a:schemeClr val="tx1">
                    <a:lumMod val="95000"/>
                    <a:lumOff val="5000"/>
                  </a:schemeClr>
                </a:solidFill>
              </a:defRPr>
            </a:lvl1pPr>
            <a:lvl2pPr>
              <a:defRPr>
                <a:solidFill>
                  <a:schemeClr val="tx1">
                    <a:lumMod val="95000"/>
                    <a:lumOff val="5000"/>
                  </a:schemeClr>
                </a:solidFill>
              </a:defRPr>
            </a:lvl2pPr>
            <a:lvl3pPr>
              <a:defRPr>
                <a:solidFill>
                  <a:schemeClr val="tx1">
                    <a:lumMod val="95000"/>
                    <a:lumOff val="5000"/>
                  </a:schemeClr>
                </a:solidFill>
              </a:defRPr>
            </a:lvl3pPr>
            <a:lvl4pPr>
              <a:defRPr>
                <a:solidFill>
                  <a:schemeClr val="tx1">
                    <a:lumMod val="95000"/>
                    <a:lumOff val="5000"/>
                  </a:schemeClr>
                </a:solidFill>
              </a:defRPr>
            </a:lvl4pPr>
            <a:lvl5pPr>
              <a:defRPr>
                <a:solidFill>
                  <a:schemeClr val="tx1">
                    <a:lumMod val="95000"/>
                    <a:lumOff val="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1217065"/>
            <a:ext cx="8229600" cy="1143000"/>
          </a:xfrm>
        </p:spPr>
        <p:txBody>
          <a:bodyPr>
            <a:normAutofit/>
          </a:bodyPr>
          <a:lstStyle>
            <a:lvl1pPr algn="l">
              <a:defRPr sz="3600">
                <a:solidFill>
                  <a:srgbClr val="FF9E1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5" y="2341022"/>
            <a:ext cx="4040188"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48965" y="2970885"/>
            <a:ext cx="4040188" cy="303505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6790" y="2341022"/>
            <a:ext cx="4041775"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6790" y="2970885"/>
            <a:ext cx="4041775" cy="303505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7/18/2023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7/18/2023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7/18/2023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7/18/2023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en.wikipedia.org/wiki/Beowulf" TargetMode="External"/><Relationship Id="rId2" Type="http://schemas.openxmlformats.org/officeDocument/2006/relationships/image" Target="../media/image3.jpg"/><Relationship Id="rId1" Type="http://schemas.openxmlformats.org/officeDocument/2006/relationships/slideLayout" Target="../slideLayouts/slideLayout3.xml"/><Relationship Id="rId5" Type="http://schemas.openxmlformats.org/officeDocument/2006/relationships/hyperlink" Target="https://en.wikipedia.org/wiki/English_literature" TargetMode="External"/><Relationship Id="rId4" Type="http://schemas.openxmlformats.org/officeDocument/2006/relationships/hyperlink" Target="https://en.wikipedia.org/wiki/Alliter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English </a:t>
            </a:r>
            <a:r>
              <a:rPr lang="tr-TR" dirty="0" err="1" smtClean="0"/>
              <a:t>Literature</a:t>
            </a:r>
            <a:r>
              <a:rPr lang="tr-TR" dirty="0" smtClean="0"/>
              <a:t> I</a:t>
            </a: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260" y="1138425"/>
            <a:ext cx="8229600" cy="458115"/>
          </a:xfrm>
        </p:spPr>
        <p:txBody>
          <a:bodyPr>
            <a:normAutofit fontScale="90000"/>
          </a:bodyPr>
          <a:lstStyle/>
          <a:p>
            <a:pPr algn="l"/>
            <a:r>
              <a:rPr lang="tr-TR" dirty="0" err="1" smtClean="0"/>
              <a:t>Topics</a:t>
            </a:r>
            <a:endParaRPr lang="en-US" dirty="0"/>
          </a:p>
        </p:txBody>
      </p:sp>
      <p:sp>
        <p:nvSpPr>
          <p:cNvPr id="3" name="Content Placeholder 2"/>
          <p:cNvSpPr>
            <a:spLocks noGrp="1"/>
          </p:cNvSpPr>
          <p:nvPr>
            <p:ph idx="1"/>
          </p:nvPr>
        </p:nvSpPr>
        <p:spPr>
          <a:xfrm>
            <a:off x="143555" y="1749245"/>
            <a:ext cx="8856889" cy="4886559"/>
          </a:xfrm>
        </p:spPr>
        <p:txBody>
          <a:bodyPr numCol="1">
            <a:normAutofit fontScale="25000" lnSpcReduction="20000"/>
          </a:bodyPr>
          <a:lstStyle/>
          <a:p>
            <a:pPr marL="0" indent="0">
              <a:buNone/>
            </a:pPr>
            <a:r>
              <a:rPr lang="en-GB" sz="9600" dirty="0" smtClean="0"/>
              <a:t>1	Old English literature (c. 450–1066)</a:t>
            </a:r>
          </a:p>
          <a:p>
            <a:pPr marL="0" indent="0">
              <a:buNone/>
            </a:pPr>
            <a:r>
              <a:rPr lang="en-GB" sz="9600" dirty="0" smtClean="0"/>
              <a:t>2	Middle English literature (1066–1500)</a:t>
            </a:r>
          </a:p>
          <a:p>
            <a:pPr marL="0" indent="0">
              <a:buNone/>
            </a:pPr>
            <a:r>
              <a:rPr lang="en-GB" sz="9600" dirty="0" smtClean="0"/>
              <a:t>2.1	Medieval theatre</a:t>
            </a:r>
          </a:p>
          <a:p>
            <a:pPr marL="0" indent="0">
              <a:buNone/>
            </a:pPr>
            <a:r>
              <a:rPr lang="en-GB" sz="9600" dirty="0" smtClean="0"/>
              <a:t>3	English Renaissance (1500–1660)</a:t>
            </a:r>
          </a:p>
          <a:p>
            <a:pPr marL="0" indent="0">
              <a:buNone/>
            </a:pPr>
            <a:r>
              <a:rPr lang="en-GB" sz="9600" dirty="0" smtClean="0"/>
              <a:t>3.1	Elizabethan period (1558–1603)</a:t>
            </a:r>
          </a:p>
          <a:p>
            <a:pPr marL="0" indent="0">
              <a:buNone/>
            </a:pPr>
            <a:r>
              <a:rPr lang="en-GB" sz="9600" dirty="0" smtClean="0"/>
              <a:t>3.1.1	Poetry</a:t>
            </a:r>
          </a:p>
          <a:p>
            <a:pPr marL="0" indent="0">
              <a:buNone/>
            </a:pPr>
            <a:r>
              <a:rPr lang="en-GB" sz="9600" dirty="0" smtClean="0"/>
              <a:t>3.1.2	Drama</a:t>
            </a:r>
          </a:p>
          <a:p>
            <a:pPr marL="0" indent="0">
              <a:buNone/>
            </a:pPr>
            <a:r>
              <a:rPr lang="en-GB" sz="9600" dirty="0" smtClean="0"/>
              <a:t>3.2	Jacobean period (1603–1625)</a:t>
            </a:r>
          </a:p>
          <a:p>
            <a:pPr marL="0" indent="0">
              <a:buNone/>
            </a:pPr>
            <a:r>
              <a:rPr lang="en-GB" sz="9600" dirty="0" smtClean="0"/>
              <a:t>3.2.1	Drama</a:t>
            </a:r>
          </a:p>
          <a:p>
            <a:pPr marL="0" indent="0">
              <a:buNone/>
            </a:pPr>
            <a:r>
              <a:rPr lang="en-GB" sz="9600" dirty="0" smtClean="0"/>
              <a:t>3.2.2	Poetry</a:t>
            </a:r>
          </a:p>
          <a:p>
            <a:pPr marL="0" indent="0">
              <a:buNone/>
            </a:pPr>
            <a:r>
              <a:rPr lang="en-GB" sz="9600" dirty="0" smtClean="0"/>
              <a:t>3.2.3	Prose</a:t>
            </a:r>
          </a:p>
          <a:p>
            <a:pPr marL="0" indent="0">
              <a:buNone/>
            </a:pPr>
            <a:r>
              <a:rPr lang="en-GB" sz="9600" dirty="0" smtClean="0"/>
              <a:t>3.3	Late Renaissance (1625–1660)</a:t>
            </a:r>
          </a:p>
          <a:p>
            <a:pPr marL="0" indent="0">
              <a:buNone/>
            </a:pPr>
            <a:r>
              <a:rPr lang="en-GB" sz="9600" dirty="0" smtClean="0"/>
              <a:t>3.3.1</a:t>
            </a:r>
            <a:r>
              <a:rPr lang="en-GB" sz="9600" dirty="0"/>
              <a:t>	</a:t>
            </a:r>
            <a:r>
              <a:rPr lang="en-GB" sz="9600" dirty="0" smtClean="0"/>
              <a:t>Poetry</a:t>
            </a:r>
            <a:endParaRPr lang="tr-TR" sz="9600" dirty="0" smtClean="0"/>
          </a:p>
          <a:p>
            <a:pPr marL="0" indent="0">
              <a:buNone/>
            </a:pPr>
            <a:endParaRPr lang="en-GB" sz="8000" dirty="0" smtClean="0"/>
          </a:p>
          <a:p>
            <a:pPr marL="0" indent="0">
              <a:buNone/>
            </a:pPr>
            <a:endParaRPr lang="en-US" dirty="0" smtClean="0"/>
          </a:p>
          <a:p>
            <a:endParaRPr lang="en-US"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260" y="1138425"/>
            <a:ext cx="8229600" cy="458115"/>
          </a:xfrm>
        </p:spPr>
        <p:txBody>
          <a:bodyPr>
            <a:normAutofit fontScale="90000"/>
          </a:bodyPr>
          <a:lstStyle/>
          <a:p>
            <a:pPr algn="l"/>
            <a:r>
              <a:rPr lang="tr-TR" dirty="0" err="1" smtClean="0"/>
              <a:t>Topics</a:t>
            </a:r>
            <a:endParaRPr lang="en-US" dirty="0"/>
          </a:p>
        </p:txBody>
      </p:sp>
      <p:sp>
        <p:nvSpPr>
          <p:cNvPr id="3" name="Content Placeholder 2"/>
          <p:cNvSpPr>
            <a:spLocks noGrp="1"/>
          </p:cNvSpPr>
          <p:nvPr>
            <p:ph idx="1"/>
          </p:nvPr>
        </p:nvSpPr>
        <p:spPr>
          <a:xfrm>
            <a:off x="143555" y="1749245"/>
            <a:ext cx="8856889" cy="4886559"/>
          </a:xfrm>
        </p:spPr>
        <p:txBody>
          <a:bodyPr numCol="1">
            <a:normAutofit fontScale="25000" lnSpcReduction="20000"/>
          </a:bodyPr>
          <a:lstStyle/>
          <a:p>
            <a:pPr marL="0" indent="0">
              <a:buNone/>
            </a:pPr>
            <a:r>
              <a:rPr lang="en-GB" sz="9600" dirty="0"/>
              <a:t>4	Restoration Age (1660–1700)</a:t>
            </a:r>
          </a:p>
          <a:p>
            <a:pPr marL="0" indent="0">
              <a:buNone/>
            </a:pPr>
            <a:r>
              <a:rPr lang="en-GB" sz="9600" dirty="0"/>
              <a:t>4.1	Poetry</a:t>
            </a:r>
          </a:p>
          <a:p>
            <a:pPr marL="0" indent="0">
              <a:buNone/>
            </a:pPr>
            <a:r>
              <a:rPr lang="en-GB" sz="9600" dirty="0"/>
              <a:t>4.2	Prose</a:t>
            </a:r>
          </a:p>
          <a:p>
            <a:pPr marL="0" indent="0">
              <a:buNone/>
            </a:pPr>
            <a:r>
              <a:rPr lang="en-GB" sz="9600" dirty="0"/>
              <a:t>4.3	Drama</a:t>
            </a:r>
          </a:p>
          <a:p>
            <a:pPr marL="0" indent="0">
              <a:buNone/>
            </a:pPr>
            <a:r>
              <a:rPr lang="en-GB" sz="9600" dirty="0"/>
              <a:t>5	18th century</a:t>
            </a:r>
          </a:p>
          <a:p>
            <a:pPr marL="0" indent="0">
              <a:buNone/>
            </a:pPr>
            <a:r>
              <a:rPr lang="en-GB" sz="9600" dirty="0"/>
              <a:t>5.1	Augustan literature (1700–1745)</a:t>
            </a:r>
          </a:p>
          <a:p>
            <a:pPr marL="0" indent="0">
              <a:buNone/>
            </a:pPr>
            <a:r>
              <a:rPr lang="en-GB" sz="9600" dirty="0"/>
              <a:t>5.1.1	Poetry</a:t>
            </a:r>
          </a:p>
          <a:p>
            <a:pPr marL="0" indent="0">
              <a:buNone/>
            </a:pPr>
            <a:r>
              <a:rPr lang="en-GB" sz="9600" dirty="0"/>
              <a:t>5.1.2	Drama</a:t>
            </a:r>
          </a:p>
          <a:p>
            <a:pPr marL="0" indent="0">
              <a:buNone/>
            </a:pPr>
            <a:r>
              <a:rPr lang="en-GB" sz="9600" dirty="0"/>
              <a:t>5.1.3	Prose, including the novel</a:t>
            </a:r>
          </a:p>
          <a:p>
            <a:pPr marL="0" indent="0">
              <a:buNone/>
            </a:pPr>
            <a:r>
              <a:rPr lang="en-GB" sz="9600" dirty="0"/>
              <a:t>5.2	Age of Sensibility (1745–1798)</a:t>
            </a:r>
          </a:p>
          <a:p>
            <a:pPr marL="0" indent="0">
              <a:buNone/>
            </a:pPr>
            <a:r>
              <a:rPr lang="en-GB" sz="9600" dirty="0"/>
              <a:t>5.2.1	Precursors of Romanticism</a:t>
            </a:r>
          </a:p>
          <a:p>
            <a:pPr marL="0" indent="0">
              <a:buNone/>
            </a:pPr>
            <a:endParaRPr lang="en-GB" sz="8000" dirty="0" smtClean="0"/>
          </a:p>
          <a:p>
            <a:pPr marL="0" indent="0">
              <a:buNone/>
            </a:pPr>
            <a:endParaRPr lang="en-US" dirty="0" smtClean="0"/>
          </a:p>
          <a:p>
            <a:endParaRPr lang="en-US" dirty="0"/>
          </a:p>
        </p:txBody>
      </p:sp>
    </p:spTree>
    <p:extLst>
      <p:ext uri="{BB962C8B-B14F-4D97-AF65-F5344CB8AC3E}">
        <p14:creationId xmlns:p14="http://schemas.microsoft.com/office/powerpoint/2010/main" val="821173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tr-TR" dirty="0" smtClean="0"/>
              <a:t>Introduction</a:t>
            </a:r>
            <a:endParaRPr lang="en-US" dirty="0"/>
          </a:p>
        </p:txBody>
      </p:sp>
      <p:sp>
        <p:nvSpPr>
          <p:cNvPr id="5" name="Content Placeholder 4"/>
          <p:cNvSpPr>
            <a:spLocks noGrp="1"/>
          </p:cNvSpPr>
          <p:nvPr>
            <p:ph idx="1"/>
          </p:nvPr>
        </p:nvSpPr>
        <p:spPr>
          <a:xfrm>
            <a:off x="1059785" y="1544098"/>
            <a:ext cx="7787956" cy="4275740"/>
          </a:xfrm>
        </p:spPr>
        <p:txBody>
          <a:bodyPr>
            <a:normAutofit fontScale="85000" lnSpcReduction="10000"/>
          </a:bodyPr>
          <a:lstStyle/>
          <a:p>
            <a:pPr marL="0" indent="0" algn="just">
              <a:buNone/>
            </a:pPr>
            <a:r>
              <a:rPr lang="en-GB" dirty="0"/>
              <a:t>The English language has developed over the course of more than 1,400 years</a:t>
            </a:r>
            <a:r>
              <a:rPr lang="en-GB" dirty="0" smtClean="0"/>
              <a:t>. </a:t>
            </a:r>
            <a:r>
              <a:rPr lang="en-GB" dirty="0"/>
              <a:t>The earliest forms of English, a set of Anglo-Frisian dialects brought to Great Britain by Anglo-Saxon invaders in the fifth century, are called Old English. </a:t>
            </a:r>
            <a:endParaRPr lang="tr-TR" dirty="0" smtClean="0"/>
          </a:p>
          <a:p>
            <a:pPr marL="0" indent="0" algn="just">
              <a:buNone/>
            </a:pPr>
            <a:endParaRPr lang="tr-TR" dirty="0"/>
          </a:p>
          <a:p>
            <a:pPr marL="0" indent="0" algn="just">
              <a:buNone/>
            </a:pPr>
            <a:r>
              <a:rPr lang="en-GB" dirty="0" smtClean="0"/>
              <a:t>Beowulf </a:t>
            </a:r>
            <a:r>
              <a:rPr lang="en-GB" dirty="0"/>
              <a:t>is the most famous work in Old English, and has achieved national epic status in England, despite being set in Scandinavia. However, following the Norman conquest of England in 1066, the written form of the Anglo-Saxon language became less common. Under the influence of the new aristocracy, French became the standard language of courts, parliament, and polite society.</a:t>
            </a:r>
            <a:endParaRPr lang="en-US" dirty="0" smtClean="0"/>
          </a:p>
        </p:txBody>
      </p:sp>
    </p:spTree>
    <p:extLst>
      <p:ext uri="{BB962C8B-B14F-4D97-AF65-F5344CB8AC3E}">
        <p14:creationId xmlns:p14="http://schemas.microsoft.com/office/powerpoint/2010/main" val="1101633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tr-TR" dirty="0" smtClean="0"/>
              <a:t>Introduction</a:t>
            </a:r>
            <a:endParaRPr lang="en-US" dirty="0"/>
          </a:p>
        </p:txBody>
      </p:sp>
      <p:sp>
        <p:nvSpPr>
          <p:cNvPr id="5" name="Content Placeholder 4"/>
          <p:cNvSpPr>
            <a:spLocks noGrp="1"/>
          </p:cNvSpPr>
          <p:nvPr>
            <p:ph idx="1"/>
          </p:nvPr>
        </p:nvSpPr>
        <p:spPr>
          <a:xfrm>
            <a:off x="1059785" y="1544098"/>
            <a:ext cx="7787956" cy="4275740"/>
          </a:xfrm>
        </p:spPr>
        <p:txBody>
          <a:bodyPr>
            <a:normAutofit/>
          </a:bodyPr>
          <a:lstStyle/>
          <a:p>
            <a:pPr marL="0" indent="0" algn="just">
              <a:buNone/>
            </a:pPr>
            <a:r>
              <a:rPr lang="en-GB" dirty="0"/>
              <a:t>Beowulf </a:t>
            </a:r>
            <a:r>
              <a:rPr lang="en-GB" dirty="0" smtClean="0"/>
              <a:t>is </a:t>
            </a:r>
            <a:r>
              <a:rPr lang="en-GB" dirty="0"/>
              <a:t>an Old English epic poem in the tradition of Germanic heroic legend consisting of 3,182 </a:t>
            </a:r>
            <a:r>
              <a:rPr lang="en-GB" b="1" dirty="0"/>
              <a:t>alliterative lines</a:t>
            </a:r>
            <a:r>
              <a:rPr lang="en-GB" dirty="0"/>
              <a:t>. It is one of the most important and most often translated works of Old English literature. </a:t>
            </a:r>
            <a:endParaRPr lang="tr-TR" dirty="0" smtClean="0"/>
          </a:p>
          <a:p>
            <a:pPr marL="0" indent="0" algn="just">
              <a:buNone/>
            </a:pPr>
            <a:r>
              <a:rPr lang="en-GB" dirty="0" smtClean="0"/>
              <a:t>The </a:t>
            </a:r>
            <a:r>
              <a:rPr lang="en-GB" dirty="0"/>
              <a:t>date of composition is a matter of contention among scholars; the only certain dating is for the manuscript, which was produced between 975 and 1025.</a:t>
            </a:r>
            <a:endParaRPr lang="en-US" dirty="0" smtClean="0"/>
          </a:p>
        </p:txBody>
      </p:sp>
    </p:spTree>
    <p:extLst>
      <p:ext uri="{BB962C8B-B14F-4D97-AF65-F5344CB8AC3E}">
        <p14:creationId xmlns:p14="http://schemas.microsoft.com/office/powerpoint/2010/main" val="2408912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tr-TR" dirty="0" smtClean="0"/>
              <a:t>Introduction</a:t>
            </a:r>
            <a:endParaRPr lang="en-US" dirty="0"/>
          </a:p>
        </p:txBody>
      </p:sp>
      <p:sp>
        <p:nvSpPr>
          <p:cNvPr id="5" name="Content Placeholder 4"/>
          <p:cNvSpPr>
            <a:spLocks noGrp="1"/>
          </p:cNvSpPr>
          <p:nvPr>
            <p:ph idx="1"/>
          </p:nvPr>
        </p:nvSpPr>
        <p:spPr>
          <a:xfrm>
            <a:off x="1059785" y="1544098"/>
            <a:ext cx="7787956" cy="4275740"/>
          </a:xfrm>
        </p:spPr>
        <p:txBody>
          <a:bodyPr>
            <a:normAutofit/>
          </a:bodyPr>
          <a:lstStyle/>
          <a:p>
            <a:pPr marL="0" indent="0" algn="just">
              <a:buNone/>
            </a:pPr>
            <a:r>
              <a:rPr lang="en-GB" sz="2400" dirty="0"/>
              <a:t>The story is set in pagan Scandinavia in the 6th century. Beowulf, a hero of the </a:t>
            </a:r>
            <a:r>
              <a:rPr lang="en-GB" sz="2400" dirty="0" err="1"/>
              <a:t>Geats</a:t>
            </a:r>
            <a:r>
              <a:rPr lang="en-GB" sz="2400" dirty="0"/>
              <a:t>, comes to the aid of </a:t>
            </a:r>
            <a:r>
              <a:rPr lang="en-GB" sz="2400" dirty="0" err="1"/>
              <a:t>Hrothgar</a:t>
            </a:r>
            <a:r>
              <a:rPr lang="en-GB" sz="2400" dirty="0"/>
              <a:t>, the king of the Danes, whose mead hall in </a:t>
            </a:r>
            <a:r>
              <a:rPr lang="en-GB" sz="2400" dirty="0" err="1"/>
              <a:t>Heorot</a:t>
            </a:r>
            <a:r>
              <a:rPr lang="en-GB" sz="2400" dirty="0"/>
              <a:t> has been under attack by the monster Grendel. After Beowulf slays him, Grendel's mother attacks the hall and is then defeated. </a:t>
            </a:r>
            <a:endParaRPr lang="tr-TR" sz="2400" dirty="0" smtClean="0"/>
          </a:p>
          <a:p>
            <a:pPr marL="0" indent="0" algn="just">
              <a:buNone/>
            </a:pPr>
            <a:endParaRPr lang="tr-TR" sz="2400" dirty="0" smtClean="0"/>
          </a:p>
          <a:p>
            <a:pPr marL="0" indent="0" algn="just">
              <a:buNone/>
            </a:pPr>
            <a:r>
              <a:rPr lang="en-GB" sz="2400" dirty="0" smtClean="0"/>
              <a:t>Victorious</a:t>
            </a:r>
            <a:r>
              <a:rPr lang="en-GB" sz="2400" dirty="0"/>
              <a:t>, Beowulf goes home to </a:t>
            </a:r>
            <a:r>
              <a:rPr lang="en-GB" sz="2400" dirty="0" err="1"/>
              <a:t>Geatland</a:t>
            </a:r>
            <a:r>
              <a:rPr lang="en-GB" sz="2400" dirty="0"/>
              <a:t> (</a:t>
            </a:r>
            <a:r>
              <a:rPr lang="en-GB" sz="2400" dirty="0" err="1"/>
              <a:t>Götaland</a:t>
            </a:r>
            <a:r>
              <a:rPr lang="en-GB" sz="2400" dirty="0"/>
              <a:t> in modern Sweden) and becomes king of the </a:t>
            </a:r>
            <a:r>
              <a:rPr lang="en-GB" sz="2400" dirty="0" err="1"/>
              <a:t>Geats</a:t>
            </a:r>
            <a:r>
              <a:rPr lang="en-GB" sz="2400" dirty="0"/>
              <a:t>. Fifty years later, Beowulf defeats a dragon, but is mortally wounded in the battle. After his death, his attendants cremate his body and erect a tower on a headland in his memory.</a:t>
            </a:r>
            <a:endParaRPr lang="en-US" sz="2400" dirty="0" smtClean="0"/>
          </a:p>
        </p:txBody>
      </p:sp>
    </p:spTree>
    <p:extLst>
      <p:ext uri="{BB962C8B-B14F-4D97-AF65-F5344CB8AC3E}">
        <p14:creationId xmlns:p14="http://schemas.microsoft.com/office/powerpoint/2010/main" val="778388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tr-TR" dirty="0" smtClean="0"/>
              <a:t>Introduction</a:t>
            </a:r>
            <a:endParaRPr lang="en-US" dirty="0"/>
          </a:p>
        </p:txBody>
      </p:sp>
      <p:sp>
        <p:nvSpPr>
          <p:cNvPr id="5" name="Content Placeholder 4"/>
          <p:cNvSpPr>
            <a:spLocks noGrp="1"/>
          </p:cNvSpPr>
          <p:nvPr>
            <p:ph idx="1"/>
          </p:nvPr>
        </p:nvSpPr>
        <p:spPr>
          <a:xfrm>
            <a:off x="1059785" y="1544098"/>
            <a:ext cx="7787956" cy="4275740"/>
          </a:xfrm>
        </p:spPr>
        <p:txBody>
          <a:bodyPr>
            <a:normAutofit/>
          </a:bodyPr>
          <a:lstStyle/>
          <a:p>
            <a:pPr marL="0" indent="0" algn="just">
              <a:buNone/>
            </a:pPr>
            <a:r>
              <a:rPr lang="en-GB" sz="2400" dirty="0"/>
              <a:t>In literature, alliteration is the conspicuous repetition of identical initial consonant sounds in successive or closely associated syllables within a group of words, even those spelled </a:t>
            </a:r>
            <a:r>
              <a:rPr lang="en-GB" sz="2400" dirty="0" smtClean="0"/>
              <a:t>differently</a:t>
            </a:r>
            <a:r>
              <a:rPr lang="en-GB" sz="2400" dirty="0" smtClean="0"/>
              <a:t>.</a:t>
            </a:r>
            <a:r>
              <a:rPr lang="tr-TR" sz="2400" dirty="0" smtClean="0"/>
              <a:t> </a:t>
            </a:r>
            <a:r>
              <a:rPr lang="en-GB" sz="2400" dirty="0" smtClean="0"/>
              <a:t>As </a:t>
            </a:r>
            <a:r>
              <a:rPr lang="en-GB" sz="2400" dirty="0"/>
              <a:t>a method of linking words for effect, alliteration is also called head rhyme or initial rhyme</a:t>
            </a:r>
            <a:r>
              <a:rPr lang="en-GB" sz="2400" dirty="0" smtClean="0"/>
              <a:t>. For </a:t>
            </a:r>
            <a:r>
              <a:rPr lang="en-GB" sz="2400" dirty="0"/>
              <a:t>example, "humble house," or "potential power play</a:t>
            </a:r>
            <a:r>
              <a:rPr lang="en-GB" sz="2400" dirty="0" smtClean="0"/>
              <a:t>.</a:t>
            </a:r>
            <a:r>
              <a:rPr lang="tr-TR" sz="2400" dirty="0" smtClean="0"/>
              <a:t> </a:t>
            </a:r>
            <a:r>
              <a:rPr lang="en-GB" sz="2400" dirty="0" smtClean="0"/>
              <a:t>"</a:t>
            </a:r>
            <a:r>
              <a:rPr lang="en-GB" sz="2400" dirty="0" smtClean="0"/>
              <a:t>A </a:t>
            </a:r>
            <a:r>
              <a:rPr lang="en-GB" sz="2400" dirty="0"/>
              <a:t>familiar example is "Peter Piper picked a peck of pickled peppers".</a:t>
            </a:r>
            <a:endParaRPr lang="en-US" sz="2400" dirty="0" smtClean="0"/>
          </a:p>
        </p:txBody>
      </p:sp>
    </p:spTree>
    <p:extLst>
      <p:ext uri="{BB962C8B-B14F-4D97-AF65-F5344CB8AC3E}">
        <p14:creationId xmlns:p14="http://schemas.microsoft.com/office/powerpoint/2010/main" val="116180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tr-TR" dirty="0" smtClean="0"/>
              <a:t>Introduction</a:t>
            </a:r>
            <a:endParaRPr lang="en-US" dirty="0"/>
          </a:p>
        </p:txBody>
      </p:sp>
      <p:sp>
        <p:nvSpPr>
          <p:cNvPr id="5" name="Content Placeholder 4"/>
          <p:cNvSpPr>
            <a:spLocks noGrp="1"/>
          </p:cNvSpPr>
          <p:nvPr>
            <p:ph idx="1"/>
          </p:nvPr>
        </p:nvSpPr>
        <p:spPr>
          <a:xfrm>
            <a:off x="1059785" y="1544098"/>
            <a:ext cx="7787956" cy="4275740"/>
          </a:xfrm>
        </p:spPr>
        <p:txBody>
          <a:bodyPr>
            <a:normAutofit fontScale="85000" lnSpcReduction="10000"/>
          </a:bodyPr>
          <a:lstStyle/>
          <a:p>
            <a:pPr marL="0" indent="0" algn="just">
              <a:buNone/>
            </a:pPr>
            <a:r>
              <a:rPr lang="en-GB" dirty="0"/>
              <a:t>The English spoken after the Normans came is known as Middle English. This form of English lasted until the 1470s, when the Chancery Standard (late Middle English), a London-based form of English, became widespread. Geoffrey Chaucer (1343 – 1400), author of </a:t>
            </a:r>
            <a:r>
              <a:rPr lang="tr-TR" dirty="0"/>
              <a:t> </a:t>
            </a:r>
            <a:r>
              <a:rPr lang="en-GB" dirty="0" smtClean="0"/>
              <a:t>The </a:t>
            </a:r>
            <a:r>
              <a:rPr lang="en-GB" dirty="0"/>
              <a:t>Canterbury Tales, was a significant figure in the development of the legitimacy of vernacular Middle English at a time when the dominant literary languages in England were still French and Latin. </a:t>
            </a:r>
            <a:endParaRPr lang="tr-TR" dirty="0" smtClean="0"/>
          </a:p>
          <a:p>
            <a:pPr marL="0" indent="0" algn="just">
              <a:buNone/>
            </a:pPr>
            <a:r>
              <a:rPr lang="en-GB" dirty="0" smtClean="0"/>
              <a:t>The </a:t>
            </a:r>
            <a:r>
              <a:rPr lang="en-GB" dirty="0"/>
              <a:t>invention of the printing press by Johannes Gutenberg in 1439 also helped to standardise the language, as did the King James Bible (1611</a:t>
            </a:r>
            <a:r>
              <a:rPr lang="en-GB" dirty="0" smtClean="0"/>
              <a:t>),</a:t>
            </a:r>
            <a:r>
              <a:rPr lang="tr-TR" dirty="0" smtClean="0"/>
              <a:t> </a:t>
            </a:r>
            <a:r>
              <a:rPr lang="en-GB" dirty="0" smtClean="0"/>
              <a:t>and </a:t>
            </a:r>
            <a:r>
              <a:rPr lang="en-GB" dirty="0"/>
              <a:t>the Great Vowel Shift</a:t>
            </a:r>
            <a:r>
              <a:rPr lang="en-GB" dirty="0" smtClean="0"/>
              <a:t>.</a:t>
            </a:r>
            <a:endParaRPr lang="en-US" dirty="0" smtClean="0"/>
          </a:p>
        </p:txBody>
      </p:sp>
    </p:spTree>
    <p:extLst>
      <p:ext uri="{BB962C8B-B14F-4D97-AF65-F5344CB8AC3E}">
        <p14:creationId xmlns:p14="http://schemas.microsoft.com/office/powerpoint/2010/main" val="555824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tr-TR" dirty="0" smtClean="0"/>
              <a:t>Introduction</a:t>
            </a:r>
            <a:endParaRPr lang="en-US" dirty="0"/>
          </a:p>
        </p:txBody>
      </p:sp>
      <p:sp>
        <p:nvSpPr>
          <p:cNvPr id="5" name="Content Placeholder 4"/>
          <p:cNvSpPr>
            <a:spLocks noGrp="1"/>
          </p:cNvSpPr>
          <p:nvPr>
            <p:ph idx="1"/>
          </p:nvPr>
        </p:nvSpPr>
        <p:spPr>
          <a:xfrm>
            <a:off x="1059785" y="1544098"/>
            <a:ext cx="7787956" cy="4275740"/>
          </a:xfrm>
        </p:spPr>
        <p:txBody>
          <a:bodyPr>
            <a:normAutofit/>
          </a:bodyPr>
          <a:lstStyle/>
          <a:p>
            <a:pPr marL="0" indent="0" algn="just">
              <a:buNone/>
            </a:pPr>
            <a:r>
              <a:rPr lang="en-GB" sz="2400" dirty="0"/>
              <a:t>Poet and playwright William Shakespeare (1564 – 1616) is widely regarded as the greatest writer in the English language and one of the world's greatest </a:t>
            </a:r>
            <a:r>
              <a:rPr lang="en-GB" sz="2400" dirty="0" smtClean="0"/>
              <a:t>dramatists.</a:t>
            </a:r>
            <a:r>
              <a:rPr lang="tr-TR" sz="2400" dirty="0" smtClean="0"/>
              <a:t> </a:t>
            </a:r>
            <a:r>
              <a:rPr lang="en-GB" sz="2400" dirty="0" smtClean="0"/>
              <a:t>His </a:t>
            </a:r>
            <a:r>
              <a:rPr lang="en-GB" sz="2400" dirty="0"/>
              <a:t>plays have been translated into every major living language and are performed more often than those of any other playwright</a:t>
            </a:r>
            <a:r>
              <a:rPr lang="en-GB" sz="2400" dirty="0" smtClean="0"/>
              <a:t>. </a:t>
            </a:r>
            <a:r>
              <a:rPr lang="en-GB" sz="2400" dirty="0"/>
              <a:t>In the nineteenth century Sir Walter Scott's historical romances inspired a generation of painters, composers, and writers throughout Europe.</a:t>
            </a:r>
            <a:endParaRPr lang="en-US" sz="2400" dirty="0" smtClean="0"/>
          </a:p>
        </p:txBody>
      </p:sp>
    </p:spTree>
    <p:extLst>
      <p:ext uri="{BB962C8B-B14F-4D97-AF65-F5344CB8AC3E}">
        <p14:creationId xmlns:p14="http://schemas.microsoft.com/office/powerpoint/2010/main" val="1810173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tr-TR" dirty="0" smtClean="0"/>
              <a:t>Introduction</a:t>
            </a:r>
            <a:endParaRPr lang="en-US" dirty="0"/>
          </a:p>
        </p:txBody>
      </p:sp>
      <p:sp>
        <p:nvSpPr>
          <p:cNvPr id="5" name="Content Placeholder 4"/>
          <p:cNvSpPr>
            <a:spLocks noGrp="1"/>
          </p:cNvSpPr>
          <p:nvPr>
            <p:ph idx="1"/>
          </p:nvPr>
        </p:nvSpPr>
        <p:spPr>
          <a:xfrm>
            <a:off x="1059785" y="1544097"/>
            <a:ext cx="7787956" cy="5091707"/>
          </a:xfrm>
        </p:spPr>
        <p:txBody>
          <a:bodyPr>
            <a:noAutofit/>
          </a:bodyPr>
          <a:lstStyle/>
          <a:p>
            <a:pPr marL="0" indent="0">
              <a:buNone/>
            </a:pPr>
            <a:r>
              <a:rPr lang="en-GB" sz="2400" dirty="0"/>
              <a:t>The English language spread throughout the world with the development of the British Empire between the late 16th and early 18th centuries. At its height, it was the largest empire in </a:t>
            </a:r>
            <a:r>
              <a:rPr lang="en-GB" sz="2400" dirty="0" smtClean="0"/>
              <a:t>history.</a:t>
            </a:r>
            <a:r>
              <a:rPr lang="tr-TR" sz="2400" dirty="0" smtClean="0"/>
              <a:t> </a:t>
            </a:r>
            <a:r>
              <a:rPr lang="en-GB" sz="2400" dirty="0" smtClean="0"/>
              <a:t>By </a:t>
            </a:r>
            <a:r>
              <a:rPr lang="en-GB" sz="2400" dirty="0"/>
              <a:t>1913, the British Empire held sway over 412 million people, 23% of the world population at the </a:t>
            </a:r>
            <a:r>
              <a:rPr lang="en-GB" sz="2400" dirty="0" smtClean="0"/>
              <a:t>time</a:t>
            </a:r>
            <a:r>
              <a:rPr lang="tr-TR" sz="2400" dirty="0" smtClean="0"/>
              <a:t>.</a:t>
            </a:r>
            <a:endParaRPr lang="tr-TR" sz="2400" dirty="0"/>
          </a:p>
          <a:p>
            <a:pPr marL="0" indent="0">
              <a:buNone/>
            </a:pPr>
            <a:r>
              <a:rPr lang="en-GB" sz="2400" dirty="0" smtClean="0"/>
              <a:t>During </a:t>
            </a:r>
            <a:r>
              <a:rPr lang="en-GB" sz="2400" dirty="0"/>
              <a:t>the nineteenth and twentieth centuries these colonies and the USA started to produce their own significant literary traditions in English. Cumulatively, over the period of 1907 to the present, numerous writers from Great Britain, both the Republic of Ireland and Northern Ireland, the USA, and former British colonies have received the Nobel Prize for works in the English language, more than in any other language.</a:t>
            </a:r>
            <a:endParaRPr lang="en-US" sz="2400" dirty="0" smtClean="0"/>
          </a:p>
        </p:txBody>
      </p:sp>
    </p:spTree>
    <p:extLst>
      <p:ext uri="{BB962C8B-B14F-4D97-AF65-F5344CB8AC3E}">
        <p14:creationId xmlns:p14="http://schemas.microsoft.com/office/powerpoint/2010/main" val="1353789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Old English literature (c. 450–1066)</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Old English literature, or Anglo-Saxon literature, encompasses the surviving literature written in Old English in Anglo-Saxon England, in the period after the settlement of the Saxons and other Germanic tribes in England (Jutes and the Angles) c. 450, after the withdrawal of the Romans, and "ending soon after the Norman Conquest" in </a:t>
            </a:r>
            <a:r>
              <a:rPr lang="en-GB" sz="2400" dirty="0" smtClean="0"/>
              <a:t>1066.</a:t>
            </a:r>
            <a:r>
              <a:rPr lang="tr-TR" sz="2400" dirty="0" smtClean="0"/>
              <a:t> </a:t>
            </a:r>
            <a:r>
              <a:rPr lang="en-GB" sz="2400" dirty="0" smtClean="0"/>
              <a:t>These </a:t>
            </a:r>
            <a:r>
              <a:rPr lang="en-GB" sz="2400" dirty="0"/>
              <a:t>works include genres such as epic poetry, hagiography, sermons, Bible translations, legal works, chronicles and riddles</a:t>
            </a:r>
            <a:r>
              <a:rPr lang="en-GB" sz="2400" dirty="0" smtClean="0"/>
              <a:t>. </a:t>
            </a:r>
            <a:r>
              <a:rPr lang="en-GB" sz="2400" dirty="0"/>
              <a:t>In all there are about 400 surviving manuscripts from the period</a:t>
            </a:r>
            <a:r>
              <a:rPr lang="en-GB" sz="2400" dirty="0" smtClean="0"/>
              <a:t>.</a:t>
            </a:r>
            <a:endParaRPr lang="en-US" sz="2400" dirty="0" smtClean="0"/>
          </a:p>
        </p:txBody>
      </p:sp>
    </p:spTree>
    <p:extLst>
      <p:ext uri="{BB962C8B-B14F-4D97-AF65-F5344CB8AC3E}">
        <p14:creationId xmlns:p14="http://schemas.microsoft.com/office/powerpoint/2010/main" val="2471555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Old English literature (c. 450–1066)</a:t>
            </a:r>
            <a:endParaRPr lang="en-US"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92957" y="1544638"/>
            <a:ext cx="4521674" cy="5091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2176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Old English literature (c. 450–1066)</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 According to Bede, the 7th century work </a:t>
            </a:r>
            <a:r>
              <a:rPr lang="en-GB" sz="2400" dirty="0" err="1"/>
              <a:t>Cædmon's</a:t>
            </a:r>
            <a:r>
              <a:rPr lang="en-GB" sz="2400" dirty="0"/>
              <a:t> Hymn is considered as the oldest surviving poem in </a:t>
            </a:r>
            <a:r>
              <a:rPr lang="en-GB" sz="2400" dirty="0" smtClean="0"/>
              <a:t>English.</a:t>
            </a:r>
            <a:r>
              <a:rPr lang="tr-TR" sz="2400" dirty="0" smtClean="0"/>
              <a:t> </a:t>
            </a:r>
            <a:r>
              <a:rPr lang="en-GB" sz="2400" dirty="0" smtClean="0"/>
              <a:t>Poetry </a:t>
            </a:r>
            <a:r>
              <a:rPr lang="en-GB" sz="2400" dirty="0"/>
              <a:t>written in the mid-12th century represents some of the latest post-Norman examples of Old English</a:t>
            </a:r>
            <a:r>
              <a:rPr lang="en-GB" sz="2400" dirty="0" smtClean="0"/>
              <a:t>.</a:t>
            </a:r>
            <a:r>
              <a:rPr lang="tr-TR" sz="2400" dirty="0" smtClean="0"/>
              <a:t> </a:t>
            </a:r>
            <a:endParaRPr lang="tr-TR" sz="2400" dirty="0" smtClean="0"/>
          </a:p>
          <a:p>
            <a:pPr marL="0" indent="0" algn="just">
              <a:buNone/>
            </a:pPr>
            <a:r>
              <a:rPr lang="en-GB" sz="2400" dirty="0" smtClean="0"/>
              <a:t> </a:t>
            </a:r>
            <a:r>
              <a:rPr lang="en-GB" sz="2400" dirty="0"/>
              <a:t>For example, The Soul's Address to the Body (c. 1150–1175) found in Worcester Cathedral Library MS F. 174 contains only one word of possible Latinate origin, while also maintaining a corrupt alliterative meter and Old English grammar and syntax, albeit in a degenerative state (hence, early scholars of Old English termed this late form as "Semi-Saxon").</a:t>
            </a:r>
            <a:endParaRPr lang="en-US" sz="2400" dirty="0" smtClean="0"/>
          </a:p>
        </p:txBody>
      </p:sp>
    </p:spTree>
    <p:extLst>
      <p:ext uri="{BB962C8B-B14F-4D97-AF65-F5344CB8AC3E}">
        <p14:creationId xmlns:p14="http://schemas.microsoft.com/office/powerpoint/2010/main" val="3413863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Old English literature (c. 450–1066)</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 Nearly all Anglo-Saxon authors are anonymous: twelve are known by name from medieval sources, but only four of those are known by their vernacular works with any certainty: </a:t>
            </a:r>
            <a:r>
              <a:rPr lang="en-GB" sz="2400" dirty="0" err="1"/>
              <a:t>Cædmon</a:t>
            </a:r>
            <a:r>
              <a:rPr lang="en-GB" sz="2400" dirty="0"/>
              <a:t>, Bede, Alfred the Great, and Cynewulf. </a:t>
            </a:r>
            <a:endParaRPr lang="tr-TR" sz="2400" dirty="0" smtClean="0"/>
          </a:p>
          <a:p>
            <a:pPr marL="0" indent="0">
              <a:buNone/>
            </a:pPr>
            <a:endParaRPr lang="en-US" dirty="0" smtClean="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490" y="3276295"/>
            <a:ext cx="7349920" cy="2915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1072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t>Middle English literature (1066–1500)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 After the Norman conquest of England in 1066, the written form of the Anglo-Saxon language became less common. Under the influence of the new aristocracy, French became the standard language of courts, parliament, and polite society</a:t>
            </a:r>
            <a:r>
              <a:rPr lang="en-GB" sz="2400" dirty="0" smtClean="0"/>
              <a:t>.</a:t>
            </a:r>
            <a:endParaRPr lang="tr-TR" sz="2400" dirty="0" smtClean="0"/>
          </a:p>
          <a:p>
            <a:pPr marL="0" indent="0" algn="just">
              <a:buNone/>
            </a:pPr>
            <a:r>
              <a:rPr lang="en-GB" sz="2400" dirty="0" smtClean="0"/>
              <a:t> </a:t>
            </a:r>
            <a:r>
              <a:rPr lang="en-GB" sz="2400" dirty="0"/>
              <a:t>As the invaders integrated, their language and literature mingled with that of the natives, and the Norman dialects of the ruling classes became Anglo-Norman. From then until the 12th century, Anglo-Saxon underwent a gradual transition into Middle English.</a:t>
            </a:r>
            <a:endParaRPr lang="en-US" sz="2400" dirty="0" smtClean="0"/>
          </a:p>
        </p:txBody>
      </p:sp>
    </p:spTree>
    <p:extLst>
      <p:ext uri="{BB962C8B-B14F-4D97-AF65-F5344CB8AC3E}">
        <p14:creationId xmlns:p14="http://schemas.microsoft.com/office/powerpoint/2010/main" val="3553061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t>Middle English literature (1066–1500)</a:t>
            </a:r>
            <a:endParaRPr lang="en-US"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0605" y="1304530"/>
            <a:ext cx="6566315" cy="554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7738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t>Middle English literature (1066–1500)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 In this period religious literature continued to enjoy popularity and Hagiographies were written, adapted and translated: for example, The Life of Saint Audrey, </a:t>
            </a:r>
            <a:r>
              <a:rPr lang="en-GB" sz="2400" dirty="0" err="1"/>
              <a:t>Eadmer's</a:t>
            </a:r>
            <a:r>
              <a:rPr lang="en-GB" sz="2400" dirty="0"/>
              <a:t> (c. 1060 – c. 1126</a:t>
            </a:r>
            <a:r>
              <a:rPr lang="en-GB" sz="2400" dirty="0" smtClean="0"/>
              <a:t>).</a:t>
            </a:r>
            <a:endParaRPr lang="tr-TR" sz="2400" dirty="0"/>
          </a:p>
          <a:p>
            <a:pPr marL="0" indent="0" algn="just">
              <a:buNone/>
            </a:pPr>
            <a:r>
              <a:rPr lang="en-GB" sz="2400" dirty="0" smtClean="0"/>
              <a:t>At </a:t>
            </a:r>
            <a:r>
              <a:rPr lang="en-GB" sz="2400" dirty="0"/>
              <a:t>the end of the 12th century, Layamon in Brut adapted the Norman-French of Wace to produce the first English-language work to present the legends of King Arthur and the Knights of the Round Table</a:t>
            </a:r>
            <a:r>
              <a:rPr lang="en-GB" sz="2400" dirty="0" smtClean="0"/>
              <a:t>. </a:t>
            </a:r>
            <a:r>
              <a:rPr lang="en-GB" sz="2400" dirty="0"/>
              <a:t>It was also the first historiography written in English since the Anglo-Saxon Chronicle</a:t>
            </a:r>
            <a:r>
              <a:rPr lang="en-GB" sz="2400" dirty="0" smtClean="0"/>
              <a:t>.</a:t>
            </a:r>
            <a:endParaRPr lang="tr-TR" sz="2400" dirty="0" smtClean="0"/>
          </a:p>
          <a:p>
            <a:pPr marL="0" indent="0" algn="just">
              <a:buNone/>
            </a:pPr>
            <a:r>
              <a:rPr lang="en-GB" sz="2400" dirty="0"/>
              <a:t>Middle English Bible translations, notably Wycliffe's Bible, helped to establish English as a literary language. </a:t>
            </a:r>
            <a:endParaRPr lang="en-US" sz="2400" dirty="0" smtClean="0"/>
          </a:p>
        </p:txBody>
      </p:sp>
    </p:spTree>
    <p:extLst>
      <p:ext uri="{BB962C8B-B14F-4D97-AF65-F5344CB8AC3E}">
        <p14:creationId xmlns:p14="http://schemas.microsoft.com/office/powerpoint/2010/main" val="1618635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t>Middle English literature (1066–1500)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Another literary genre, that of Romances, appears in English from the 13th century, with King Horn and Havelock the Dane, based on Anglo-Norman originals such as the Romance of Horn (c. 1170</a:t>
            </a:r>
            <a:r>
              <a:rPr lang="en-GB" sz="2400" dirty="0" smtClean="0"/>
              <a:t>) </a:t>
            </a:r>
            <a:r>
              <a:rPr lang="en-GB" sz="2400" dirty="0"/>
              <a:t>but it was in the 14th century that major writers in English first appeared. These were William Langland, Geoffrey Chaucer and the so-called Pearl Poet, whose most famous work is Sir Gawain and the Green Knight</a:t>
            </a:r>
            <a:r>
              <a:rPr lang="en-GB" sz="2400" dirty="0" smtClean="0"/>
              <a:t>.</a:t>
            </a:r>
            <a:endParaRPr lang="tr-TR" sz="2400" dirty="0" smtClean="0"/>
          </a:p>
          <a:p>
            <a:pPr marL="0" indent="0" algn="just">
              <a:buNone/>
            </a:pPr>
            <a:r>
              <a:rPr lang="en-GB" sz="2400" dirty="0"/>
              <a:t>Sir Gawain and the Green Knight is a late 14th-century Middle English alliterative romance. It is one of the better-known Arthurian stories of an established type known as the "beheading game". Developing from Welsh, Irish and English tradition, Sir Gawain highlights the importance of honour and chivalry.</a:t>
            </a:r>
            <a:endParaRPr lang="en-US" sz="2400" dirty="0" smtClean="0"/>
          </a:p>
        </p:txBody>
      </p:sp>
    </p:spTree>
    <p:extLst>
      <p:ext uri="{BB962C8B-B14F-4D97-AF65-F5344CB8AC3E}">
        <p14:creationId xmlns:p14="http://schemas.microsoft.com/office/powerpoint/2010/main" val="1604836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t>Middle English literature (1066–1500)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Middle English lasted until the 1470s, when the Chancery Standard, a London-based form of English, became widespread and the printing press started to standardise the language. Chaucer is best known today for The Canterbury Tales. This is a collection of stories written in Middle English (mostly in verse although some are in prose), that are presented as part of a story-telling contest by a group of pilgrims as they travel together from Southwark to the shrine of St Thomas Becket at Canterbury Cathedral.</a:t>
            </a:r>
            <a:endParaRPr lang="en-US" sz="2400" dirty="0" smtClean="0"/>
          </a:p>
        </p:txBody>
      </p:sp>
    </p:spTree>
    <p:extLst>
      <p:ext uri="{BB962C8B-B14F-4D97-AF65-F5344CB8AC3E}">
        <p14:creationId xmlns:p14="http://schemas.microsoft.com/office/powerpoint/2010/main" val="1576067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t>Middle English literature (1066–1500)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buNone/>
            </a:pPr>
            <a:r>
              <a:rPr lang="en-GB" dirty="0"/>
              <a:t>At this time, literature in England was being written in various languages, including Latin, Norman-French, and English: the multilingual nature of the audience for literature in the 14th century is illustrated by the example of John Gower (c. 1330–1408). A contemporary of William Langland and a personal friend of Chaucer, Gower is remembered primarily for three major works: the </a:t>
            </a:r>
            <a:r>
              <a:rPr lang="en-GB" dirty="0" err="1"/>
              <a:t>Mirroir</a:t>
            </a:r>
            <a:r>
              <a:rPr lang="en-GB" dirty="0"/>
              <a:t> de </a:t>
            </a:r>
            <a:r>
              <a:rPr lang="en-GB" dirty="0" err="1"/>
              <a:t>l'Omme</a:t>
            </a:r>
            <a:r>
              <a:rPr lang="en-GB" dirty="0"/>
              <a:t>, </a:t>
            </a:r>
            <a:r>
              <a:rPr lang="en-GB" dirty="0" err="1"/>
              <a:t>Vox</a:t>
            </a:r>
            <a:r>
              <a:rPr lang="en-GB" dirty="0"/>
              <a:t> </a:t>
            </a:r>
            <a:r>
              <a:rPr lang="en-GB" dirty="0" err="1"/>
              <a:t>Clamantis</a:t>
            </a:r>
            <a:r>
              <a:rPr lang="en-GB" dirty="0"/>
              <a:t>, and </a:t>
            </a:r>
            <a:r>
              <a:rPr lang="en-GB" dirty="0" err="1"/>
              <a:t>Confessio</a:t>
            </a:r>
            <a:r>
              <a:rPr lang="en-GB" dirty="0"/>
              <a:t> </a:t>
            </a:r>
            <a:r>
              <a:rPr lang="en-GB" dirty="0" err="1"/>
              <a:t>Amantis</a:t>
            </a:r>
            <a:r>
              <a:rPr lang="en-GB" dirty="0"/>
              <a:t>, three long poems written in Anglo-Norman, Latin and Middle English </a:t>
            </a:r>
            <a:r>
              <a:rPr lang="en-GB" dirty="0" smtClean="0"/>
              <a:t>respectively</a:t>
            </a:r>
            <a:r>
              <a:rPr lang="tr-TR" dirty="0" smtClean="0"/>
              <a:t>.</a:t>
            </a:r>
            <a:endParaRPr lang="en-US" dirty="0" smtClean="0"/>
          </a:p>
        </p:txBody>
      </p:sp>
    </p:spTree>
    <p:extLst>
      <p:ext uri="{BB962C8B-B14F-4D97-AF65-F5344CB8AC3E}">
        <p14:creationId xmlns:p14="http://schemas.microsoft.com/office/powerpoint/2010/main" val="178769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English Renaissance (1500–1660)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Renaissance style and ideas were slow to penetrate England and the Elizabethan era (1558–1603) is usually regarded as the height of the English Renaissance. However, many scholars see its beginnings in the early 1500s during the reign of Henry VIII</a:t>
            </a:r>
            <a:r>
              <a:rPr lang="en-GB" sz="2400" dirty="0" smtClean="0"/>
              <a:t>.</a:t>
            </a:r>
            <a:endParaRPr lang="en-GB" sz="2400" dirty="0"/>
          </a:p>
          <a:p>
            <a:pPr marL="0" indent="0" algn="just">
              <a:buNone/>
            </a:pPr>
            <a:endParaRPr lang="en-GB" dirty="0"/>
          </a:p>
        </p:txBody>
      </p:sp>
    </p:spTree>
    <p:extLst>
      <p:ext uri="{BB962C8B-B14F-4D97-AF65-F5344CB8AC3E}">
        <p14:creationId xmlns:p14="http://schemas.microsoft.com/office/powerpoint/2010/main" val="4282916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English Renaissance (1500–1660)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After William Caxton introduced the printing press in England in 1476, vernacular literature flourished. The Reformation inspired the production of vernacular liturgy which led to the Book of Common Prayer (1549), a lasting influence on literary language. The English Renaissance was a cultural and artistic movement in England dating from the late 15th to the 17th century. It is associated with the pan-European Renaissance that is usually regarded as beginning in Italy in the late 14th century. Like most of northern Europe, England saw little of these developments until more than a century later. </a:t>
            </a:r>
            <a:endParaRPr lang="en-US" sz="2400" dirty="0"/>
          </a:p>
          <a:p>
            <a:pPr marL="0" indent="0" algn="just">
              <a:buNone/>
            </a:pPr>
            <a:endParaRPr lang="en-GB" dirty="0"/>
          </a:p>
        </p:txBody>
      </p:sp>
    </p:spTree>
    <p:extLst>
      <p:ext uri="{BB962C8B-B14F-4D97-AF65-F5344CB8AC3E}">
        <p14:creationId xmlns:p14="http://schemas.microsoft.com/office/powerpoint/2010/main" val="87470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Elizabethan period (1558–1603)</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Edmund Spenser (c. 1552–1599) was one of the most important poets of the Elizabethan period, author of The Faerie </a:t>
            </a:r>
            <a:r>
              <a:rPr lang="en-GB" sz="2400" dirty="0" err="1"/>
              <a:t>Queene</a:t>
            </a:r>
            <a:r>
              <a:rPr lang="en-GB" sz="2400" dirty="0"/>
              <a:t> (1590 and 1596), an epic poem and fantastical allegory celebrating the Tudor dynasty and Elizabeth I. Another major figure, Sir Philip Sidney (1554–1586), was an English poet, whose works include </a:t>
            </a:r>
            <a:r>
              <a:rPr lang="en-GB" sz="2400" dirty="0" err="1"/>
              <a:t>Astrophel</a:t>
            </a:r>
            <a:r>
              <a:rPr lang="en-GB" sz="2400" dirty="0"/>
              <a:t> and Stella, The Defence of Poetry, and The Countess of Pembroke's Arcadia</a:t>
            </a:r>
            <a:r>
              <a:rPr lang="en-GB" sz="2400" dirty="0" smtClean="0"/>
              <a:t>.</a:t>
            </a:r>
            <a:endParaRPr lang="en-US" sz="2400" dirty="0" smtClean="0"/>
          </a:p>
        </p:txBody>
      </p:sp>
    </p:spTree>
    <p:extLst>
      <p:ext uri="{BB962C8B-B14F-4D97-AF65-F5344CB8AC3E}">
        <p14:creationId xmlns:p14="http://schemas.microsoft.com/office/powerpoint/2010/main" val="995068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Elizabethan period (1558–1603)</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600" dirty="0"/>
              <a:t>Among the earliest Elizabethan plays are </a:t>
            </a:r>
            <a:r>
              <a:rPr lang="en-GB" sz="2600" dirty="0" err="1"/>
              <a:t>Gorboduc</a:t>
            </a:r>
            <a:r>
              <a:rPr lang="en-GB" sz="2600" dirty="0"/>
              <a:t> (1561) by Sackville and Norton, and Thomas Kyd's (1558–1594) The Spanish Tragedy (1592). </a:t>
            </a:r>
            <a:r>
              <a:rPr lang="en-GB" sz="2600" dirty="0" err="1"/>
              <a:t>Gorboduc</a:t>
            </a:r>
            <a:r>
              <a:rPr lang="en-GB" sz="2600" dirty="0"/>
              <a:t> is notable especially as the first verse drama in English to employ blank verse, and for the way it developed elements, from the earlier morality plays and </a:t>
            </a:r>
            <a:r>
              <a:rPr lang="en-GB" sz="2600" dirty="0" err="1"/>
              <a:t>Senecan</a:t>
            </a:r>
            <a:r>
              <a:rPr lang="en-GB" sz="2600" dirty="0"/>
              <a:t> tragedy, in the direction which would be followed by later playwrights</a:t>
            </a:r>
            <a:r>
              <a:rPr lang="en-GB" sz="2600" dirty="0" smtClean="0"/>
              <a:t>.</a:t>
            </a:r>
            <a:endParaRPr lang="tr-TR" sz="2600" dirty="0" smtClean="0"/>
          </a:p>
          <a:p>
            <a:pPr marL="0" indent="0" algn="just">
              <a:buNone/>
            </a:pPr>
            <a:r>
              <a:rPr lang="en-GB" sz="2600" dirty="0" smtClean="0"/>
              <a:t> </a:t>
            </a:r>
            <a:r>
              <a:rPr lang="en-GB" sz="2600" dirty="0"/>
              <a:t>The Spanish </a:t>
            </a:r>
            <a:r>
              <a:rPr lang="en-GB" sz="2600" dirty="0" smtClean="0"/>
              <a:t>Tragedy </a:t>
            </a:r>
            <a:r>
              <a:rPr lang="en-GB" sz="2600" dirty="0"/>
              <a:t>is an Elizabethan tragedy written by Thomas Kyd between 1582 and 1592, which was popular and influential in its time, and established a new genre in English literature theatre, the revenge play</a:t>
            </a:r>
            <a:r>
              <a:rPr lang="en-GB" sz="2600" dirty="0" smtClean="0"/>
              <a:t>.</a:t>
            </a:r>
            <a:endParaRPr lang="en-GB" sz="2600"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915030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Elizabethan period (1558–1603)</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b="1" dirty="0"/>
              <a:t>William Shakespeare</a:t>
            </a:r>
          </a:p>
          <a:p>
            <a:pPr marL="0" indent="0" algn="just">
              <a:buNone/>
            </a:pPr>
            <a:r>
              <a:rPr lang="en-GB" sz="2400" dirty="0"/>
              <a:t>William Shakespeare (1564–1616) stands out in this period as a poet and playwright as yet unsurpassed. Shakespeare wrote plays in a variety of genres, including histories (such as Richard III and Henry IV), tragedies (such as Hamlet, Othello, and Macbeth, comedies (such as Midsummer Night's Dream, As You Like It, and Twelfth Night) and the late romances, or tragicomedies. Shakespeare's career continues in the Jacobean period.</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075471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Jacobean period (1603–1625)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In the early 17th century Shakespeare wrote the so-called "problem plays", as well as a number of his best known tragedies, including Macbeth and King Lear</a:t>
            </a:r>
            <a:r>
              <a:rPr lang="en-GB" sz="2400" dirty="0" smtClean="0"/>
              <a:t>. </a:t>
            </a:r>
            <a:r>
              <a:rPr lang="en-GB" sz="2400" dirty="0"/>
              <a:t>In his final period, Shakespeare turned to romance or tragicomedy and completed three more major plays, including The Tempest. </a:t>
            </a:r>
            <a:endParaRPr lang="tr-TR" sz="2400" dirty="0" smtClean="0"/>
          </a:p>
          <a:p>
            <a:pPr marL="0" indent="0">
              <a:buNone/>
            </a:pPr>
            <a:endParaRPr lang="en-GB" dirty="0"/>
          </a:p>
        </p:txBody>
      </p:sp>
    </p:spTree>
    <p:extLst>
      <p:ext uri="{BB962C8B-B14F-4D97-AF65-F5344CB8AC3E}">
        <p14:creationId xmlns:p14="http://schemas.microsoft.com/office/powerpoint/2010/main" val="4231351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Jacobean period (1603–1625)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After Shakespeare's death, the poet and dramatist Ben Jonson (1572–1637) was the leading literary figure of the Jacobean era. Jonson's aesthetics hark back to the Middle Ages and his characters embody the theory of humours, which was based on contemporary medical theory</a:t>
            </a:r>
            <a:r>
              <a:rPr lang="en-GB" sz="2400" dirty="0" smtClean="0"/>
              <a:t>. </a:t>
            </a:r>
            <a:r>
              <a:rPr lang="en-GB" sz="2400" dirty="0"/>
              <a:t>Jonson's comedies include </a:t>
            </a:r>
            <a:r>
              <a:rPr lang="en-GB" sz="2400" dirty="0" err="1"/>
              <a:t>Volpone</a:t>
            </a:r>
            <a:r>
              <a:rPr lang="en-GB" sz="2400" dirty="0"/>
              <a:t> (1605 or 1606) and Bartholomew Fair (1614). </a:t>
            </a:r>
            <a:endParaRPr lang="tr-TR" sz="2400" dirty="0" smtClean="0"/>
          </a:p>
          <a:p>
            <a:pPr marL="0" indent="0" algn="just">
              <a:buNone/>
            </a:pPr>
            <a:r>
              <a:rPr lang="en-GB" sz="2400" dirty="0" smtClean="0"/>
              <a:t>Others </a:t>
            </a:r>
            <a:r>
              <a:rPr lang="en-GB" sz="2400" dirty="0"/>
              <a:t>who followed Jonson's style include Beaumont and Fletcher, who wrote the popular comedy, The Knight of the Burning Pestle (probably 1607–08), a satire of the rising middle class</a:t>
            </a:r>
            <a:r>
              <a:rPr lang="en-GB" sz="2400" dirty="0" smtClean="0"/>
              <a:t>.</a:t>
            </a:r>
            <a:r>
              <a:rPr lang="tr-TR" sz="2400" dirty="0" smtClean="0"/>
              <a:t> </a:t>
            </a:r>
            <a:endParaRPr lang="en-GB" sz="2400" dirty="0"/>
          </a:p>
        </p:txBody>
      </p:sp>
    </p:spTree>
    <p:extLst>
      <p:ext uri="{BB962C8B-B14F-4D97-AF65-F5344CB8AC3E}">
        <p14:creationId xmlns:p14="http://schemas.microsoft.com/office/powerpoint/2010/main" val="2506448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Jacobean period (1603–1625)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Another popular style of theatre during Jacobean times was the revenge play, which was popularized in the Elizabethan era by Thomas Kyd (1558–1594), and then further developed later by John Webster (?1578–?1632), The White Devil (1612) and The Duchess of </a:t>
            </a:r>
            <a:r>
              <a:rPr lang="en-GB" sz="2400" dirty="0" err="1"/>
              <a:t>Malfi</a:t>
            </a:r>
            <a:r>
              <a:rPr lang="en-GB" sz="2400" dirty="0"/>
              <a:t> (1613). Other revenge tragedies include The Changeling written by Thomas Middleton and William Rowley.</a:t>
            </a:r>
          </a:p>
        </p:txBody>
      </p:sp>
    </p:spTree>
    <p:extLst>
      <p:ext uri="{BB962C8B-B14F-4D97-AF65-F5344CB8AC3E}">
        <p14:creationId xmlns:p14="http://schemas.microsoft.com/office/powerpoint/2010/main" val="640134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Jacobean period (1603–1625)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buNone/>
            </a:pPr>
            <a:r>
              <a:rPr lang="en-GB" dirty="0"/>
              <a:t>George Chapman (c. 1559 – c. 1634) is remembered chiefly for his famous translation in 1616 of Homer's Iliad and Odyssey into English verse</a:t>
            </a:r>
            <a:r>
              <a:rPr lang="en-GB" dirty="0" smtClean="0"/>
              <a:t>. </a:t>
            </a:r>
            <a:r>
              <a:rPr lang="en-GB" dirty="0"/>
              <a:t>This was the first ever complete translations of either poem into the English </a:t>
            </a:r>
            <a:r>
              <a:rPr lang="en-GB" dirty="0" smtClean="0"/>
              <a:t>language</a:t>
            </a:r>
            <a:r>
              <a:rPr lang="tr-TR" dirty="0" smtClean="0"/>
              <a:t>. </a:t>
            </a:r>
            <a:r>
              <a:rPr lang="en-GB" dirty="0"/>
              <a:t>Besides Shakespeare and Ben Jonson, the major poets of the early 17th century included the Metaphysical poets: John Donne (1572–1631), George Herbert (1593–1633), Henry Vaughan, Andrew Marvell, and Richard Crashaw.</a:t>
            </a:r>
          </a:p>
        </p:txBody>
      </p:sp>
    </p:spTree>
    <p:extLst>
      <p:ext uri="{BB962C8B-B14F-4D97-AF65-F5344CB8AC3E}">
        <p14:creationId xmlns:p14="http://schemas.microsoft.com/office/powerpoint/2010/main" val="1093140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Jacobean period (1603–1625)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The most important prose work of the early 17th century was the King James Bible. This, one of the most massive translation projects in the history of English up to this time, was started in 1604 and completed in 1611. This represents the culmination of a tradition of Bible translation into English that began with the work of William Tyndale, and it became the standard Bible of the Church of England</a:t>
            </a:r>
            <a:r>
              <a:rPr lang="en-GB" dirty="0"/>
              <a:t>.</a:t>
            </a:r>
          </a:p>
        </p:txBody>
      </p:sp>
    </p:spTree>
    <p:extLst>
      <p:ext uri="{BB962C8B-B14F-4D97-AF65-F5344CB8AC3E}">
        <p14:creationId xmlns:p14="http://schemas.microsoft.com/office/powerpoint/2010/main" val="1505564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Late Renaissance (1625–1660)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The Metaphysical poets John Donne (1572–1631) and George Herbert (1593–1633) were still alive after 1625, and later in the 17th century a second generation of metaphysical poets were writing, including Richard Crashaw (1613–1649), Andrew Marvell (1621–1678), Thomas </a:t>
            </a:r>
            <a:r>
              <a:rPr lang="en-GB" sz="2400" dirty="0" err="1"/>
              <a:t>Traherne</a:t>
            </a:r>
            <a:r>
              <a:rPr lang="en-GB" sz="2400" dirty="0"/>
              <a:t> (1636 or 1637–1674) and Henry Vaughan (1622–1695). The Cavalier poets were another important group of 17th-century poets, who came from the classes that supported King Charles I during the English Civil War (1642–51). </a:t>
            </a:r>
          </a:p>
        </p:txBody>
      </p:sp>
    </p:spTree>
    <p:extLst>
      <p:ext uri="{BB962C8B-B14F-4D97-AF65-F5344CB8AC3E}">
        <p14:creationId xmlns:p14="http://schemas.microsoft.com/office/powerpoint/2010/main" val="356180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Late Renaissance (1625–1660)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Cavalier works make use of allegory and classical allusions, and are influenced by Roman authors Horace, Cicero and Ovid. John Milton (1608–1674) "was the last great poet of the English Renaissance</a:t>
            </a:r>
            <a:r>
              <a:rPr lang="en-GB" sz="2400" dirty="0" smtClean="0"/>
              <a:t>" </a:t>
            </a:r>
            <a:r>
              <a:rPr lang="en-GB" sz="2400" dirty="0"/>
              <a:t>and published a number of works before 1660, including </a:t>
            </a:r>
            <a:r>
              <a:rPr lang="en-GB" sz="2400" dirty="0" err="1"/>
              <a:t>L'Allegro</a:t>
            </a:r>
            <a:r>
              <a:rPr lang="en-GB" sz="2400" dirty="0" smtClean="0"/>
              <a:t>,</a:t>
            </a:r>
            <a:r>
              <a:rPr lang="tr-TR" sz="2400" dirty="0" smtClean="0"/>
              <a:t> </a:t>
            </a:r>
            <a:r>
              <a:rPr lang="en-GB" sz="2400" dirty="0" smtClean="0"/>
              <a:t>1631</a:t>
            </a:r>
            <a:r>
              <a:rPr lang="en-GB" sz="2400" dirty="0"/>
              <a:t>; Il </a:t>
            </a:r>
            <a:r>
              <a:rPr lang="en-GB" sz="2400" dirty="0" err="1"/>
              <a:t>Penseroso</a:t>
            </a:r>
            <a:r>
              <a:rPr lang="en-GB" sz="2400" dirty="0"/>
              <a:t>, 1634; </a:t>
            </a:r>
            <a:r>
              <a:rPr lang="en-GB" sz="2400" dirty="0" err="1"/>
              <a:t>Comus</a:t>
            </a:r>
            <a:r>
              <a:rPr lang="en-GB" sz="2400" dirty="0"/>
              <a:t> (a masque), 1638; and </a:t>
            </a:r>
            <a:r>
              <a:rPr lang="en-GB" sz="2400" dirty="0" err="1"/>
              <a:t>Lycidas</a:t>
            </a:r>
            <a:r>
              <a:rPr lang="en-GB" sz="2400" dirty="0"/>
              <a:t>, (1638). However, his major epic works, including Paradise Lost (1667) were published in the Restoration period.</a:t>
            </a:r>
          </a:p>
        </p:txBody>
      </p:sp>
    </p:spTree>
    <p:extLst>
      <p:ext uri="{BB962C8B-B14F-4D97-AF65-F5344CB8AC3E}">
        <p14:creationId xmlns:p14="http://schemas.microsoft.com/office/powerpoint/2010/main" val="1830506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Restoration Age (1660–1700)</a:t>
            </a:r>
            <a:endParaRPr lang="en-US" dirty="0"/>
          </a:p>
        </p:txBody>
      </p:sp>
      <p:sp>
        <p:nvSpPr>
          <p:cNvPr id="5" name="Content Placeholder 4"/>
          <p:cNvSpPr>
            <a:spLocks noGrp="1"/>
          </p:cNvSpPr>
          <p:nvPr>
            <p:ph idx="1"/>
          </p:nvPr>
        </p:nvSpPr>
        <p:spPr>
          <a:xfrm>
            <a:off x="1059785" y="1544097"/>
            <a:ext cx="7787956" cy="5091707"/>
          </a:xfrm>
        </p:spPr>
        <p:txBody>
          <a:bodyPr>
            <a:noAutofit/>
          </a:bodyPr>
          <a:lstStyle/>
          <a:p>
            <a:pPr marL="0" indent="0" algn="just">
              <a:buNone/>
            </a:pPr>
            <a:r>
              <a:rPr lang="en-GB" sz="2400" dirty="0"/>
              <a:t>Restoration literature includes both Paradise Lost and the Earl of Rochester's Sodom, the sexual comedy of The Country Wife and the moral wisdom of Pilgrim's Progress. It saw Locke's Two Treatises on Government, the founding of the Royal Society, the experiments and the holy meditations of Robert Boyle, the hysterical attacks on theatres from Jeremy Collier, the pioneering of literary criticism from Dryden, and the first newspapers</a:t>
            </a:r>
            <a:r>
              <a:rPr lang="en-GB" sz="2400" dirty="0" smtClean="0"/>
              <a:t>.</a:t>
            </a:r>
            <a:endParaRPr lang="tr-TR" sz="2400" dirty="0"/>
          </a:p>
          <a:p>
            <a:pPr marL="0" indent="0" algn="just">
              <a:buNone/>
            </a:pPr>
            <a:r>
              <a:rPr lang="en-GB" sz="2400" dirty="0" smtClean="0"/>
              <a:t> </a:t>
            </a:r>
            <a:r>
              <a:rPr lang="en-GB" sz="2400" dirty="0"/>
              <a:t>The official break in literary culture caused by censorship and radically moralist standards under Cromwell's Puritan regime created a gap in literary tradition, allowing a seemingly fresh start for all forms of literature after the </a:t>
            </a:r>
            <a:r>
              <a:rPr lang="en-GB" sz="2400" dirty="0" smtClean="0"/>
              <a:t>Restoration</a:t>
            </a:r>
            <a:r>
              <a:rPr lang="tr-TR" sz="2400" dirty="0" smtClean="0"/>
              <a:t>.</a:t>
            </a:r>
            <a:endParaRPr lang="en-GB" sz="2400" dirty="0"/>
          </a:p>
        </p:txBody>
      </p:sp>
    </p:spTree>
    <p:extLst>
      <p:ext uri="{BB962C8B-B14F-4D97-AF65-F5344CB8AC3E}">
        <p14:creationId xmlns:p14="http://schemas.microsoft.com/office/powerpoint/2010/main" val="2555711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Restoration Age (1660–1700)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dirty="0"/>
              <a:t>John Milton, one of the greatest English poets, wrote at this time of religious flux and political upheaval. Milton is best known for his epic poem Paradise Lost (1667). </a:t>
            </a:r>
            <a:r>
              <a:rPr lang="en-GB" dirty="0" smtClean="0"/>
              <a:t>Milton's </a:t>
            </a:r>
            <a:r>
              <a:rPr lang="en-GB" dirty="0"/>
              <a:t>poetry and prose reflect deep personal convictions, a passion for freedom and self-determination, and the urgent issues and political turbulence of his day. His celebrated </a:t>
            </a:r>
            <a:r>
              <a:rPr lang="en-GB" dirty="0" err="1"/>
              <a:t>Areopagitica</a:t>
            </a:r>
            <a:r>
              <a:rPr lang="en-GB" dirty="0"/>
              <a:t>, written in condemnation of pre-publication censorship, is among history's most influential and impassioned </a:t>
            </a:r>
            <a:r>
              <a:rPr lang="en-GB" dirty="0" err="1"/>
              <a:t>defenses</a:t>
            </a:r>
            <a:r>
              <a:rPr lang="en-GB" dirty="0"/>
              <a:t> of free speech and freedom of the press.</a:t>
            </a:r>
          </a:p>
        </p:txBody>
      </p:sp>
    </p:spTree>
    <p:extLst>
      <p:ext uri="{BB962C8B-B14F-4D97-AF65-F5344CB8AC3E}">
        <p14:creationId xmlns:p14="http://schemas.microsoft.com/office/powerpoint/2010/main" val="131526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Restoration Age (1660–1700)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Prose in the Restoration period is dominated by Christian religious writing, but the Restoration also saw the beginnings of two genres that would dominate later periods, fiction and journalism. Religious writing often strayed into political and economic writing, just as political and economic writing implied or directly addressed religion. The Restoration was also the time when John Locke wrote many of his philosophical works. His two Treatises on Government, which later inspired the thinkers in the American Revolution</a:t>
            </a:r>
            <a:r>
              <a:rPr lang="en-GB" sz="2400" dirty="0" smtClean="0"/>
              <a:t>.</a:t>
            </a:r>
            <a:endParaRPr lang="en-GB" sz="2400" dirty="0"/>
          </a:p>
        </p:txBody>
      </p:sp>
    </p:spTree>
    <p:extLst>
      <p:ext uri="{BB962C8B-B14F-4D97-AF65-F5344CB8AC3E}">
        <p14:creationId xmlns:p14="http://schemas.microsoft.com/office/powerpoint/2010/main" val="1330909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Restoration Age (1660–1700)</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As soon as the previous Puritan regime's ban on public stage representations was lifted, drama recreated itself quickly and abundantly</a:t>
            </a:r>
            <a:r>
              <a:rPr lang="en-GB" sz="2400" dirty="0" smtClean="0"/>
              <a:t>. </a:t>
            </a:r>
            <a:r>
              <a:rPr lang="en-GB" sz="2400" dirty="0"/>
              <a:t>The most famous plays of the early Restoration period are the unsentimental or "hard" comedies of John Dryden, William Wycherley, and George Etherege, which reflect the atmosphere at Court, and celebrate an aristocratic macho lifestyle of unremitting sexual intrigue and conquest</a:t>
            </a:r>
            <a:r>
              <a:rPr lang="en-GB" dirty="0"/>
              <a:t>.</a:t>
            </a:r>
          </a:p>
        </p:txBody>
      </p:sp>
    </p:spTree>
    <p:extLst>
      <p:ext uri="{BB962C8B-B14F-4D97-AF65-F5344CB8AC3E}">
        <p14:creationId xmlns:p14="http://schemas.microsoft.com/office/powerpoint/2010/main" val="3745385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Augustan literature (1700–1745)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During the 18th century literature reflected the worldview of the Age of Enlightenment (or Age of Reason): a rational and scientific approach to religious, social, political, and economic issues that promoted a secular view of the world and a general sense of progress and perfectibility. Led by the philosophers who were inspired by the discoveries of the previous century by people like Isaac Newton and the writings of Descartes, John Locke and Francis Bacon. </a:t>
            </a:r>
          </a:p>
        </p:txBody>
      </p:sp>
    </p:spTree>
    <p:extLst>
      <p:ext uri="{BB962C8B-B14F-4D97-AF65-F5344CB8AC3E}">
        <p14:creationId xmlns:p14="http://schemas.microsoft.com/office/powerpoint/2010/main" val="2867644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Augustan literature (1700–1745)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It was during this time that poet James Thomson (1700–1748) produced his melancholy The Seasons (1728–30) and Edward Young (1681–1765) wrote his poem Night Thoughts (1742), though the most outstanding poet of the age is Alexander Pope (1688–1744). It is also the era that saw a serious competition over the proper model for the pastoral. </a:t>
            </a:r>
          </a:p>
        </p:txBody>
      </p:sp>
    </p:spTree>
    <p:extLst>
      <p:ext uri="{BB962C8B-B14F-4D97-AF65-F5344CB8AC3E}">
        <p14:creationId xmlns:p14="http://schemas.microsoft.com/office/powerpoint/2010/main" val="3293620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Augustan literature (1700–1745)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Drama in the early part of the period featured the last plays of John Vanbrugh and William Congreve, both of whom carried on the Restoration comedy with some alterations. However, the majority of </a:t>
            </a:r>
            <a:r>
              <a:rPr lang="en-GB" sz="2400" dirty="0" err="1"/>
              <a:t>stagings</a:t>
            </a:r>
            <a:r>
              <a:rPr lang="en-GB" sz="2400" dirty="0"/>
              <a:t> were of lower farces and much more serious and domestic tragedies. George Lillo and Richard Steele both produced highly moral forms of tragedy, where the characters and the concerns of the characters were wholly middle class or working class.</a:t>
            </a:r>
          </a:p>
        </p:txBody>
      </p:sp>
    </p:spTree>
    <p:extLst>
      <p:ext uri="{BB962C8B-B14F-4D97-AF65-F5344CB8AC3E}">
        <p14:creationId xmlns:p14="http://schemas.microsoft.com/office/powerpoint/2010/main" val="16117214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Augustan literature (1700–1745)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In prose, the earlier part of the period was overshadowed by the development of the English essay. Joseph Addison and Richard Steele's The Spectator established the form of the British periodical essay. However, this was also the time when the English novel was first emerging. Daniel Defoe turned from journalism and writing criminal lives for the press to writing fictional criminal lives with Roxana and Moll Flanders. He also wrote Robinson Crusoe (1719).</a:t>
            </a:r>
          </a:p>
        </p:txBody>
      </p:sp>
    </p:spTree>
    <p:extLst>
      <p:ext uri="{BB962C8B-B14F-4D97-AF65-F5344CB8AC3E}">
        <p14:creationId xmlns:p14="http://schemas.microsoft.com/office/powerpoint/2010/main" val="14289427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Augustan literature (1700–1745)</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If Addison and Steele were dominant in one type of prose, then Jonathan Swift author of the satire Gulliver's Travels was in another. In A Modest Proposal and the </a:t>
            </a:r>
            <a:r>
              <a:rPr lang="en-GB" sz="2400" dirty="0" err="1"/>
              <a:t>Drapier</a:t>
            </a:r>
            <a:r>
              <a:rPr lang="en-GB" sz="2400" dirty="0"/>
              <a:t> Letters, Swift reluctantly defended the Irish people from the predations of colonialism. This provoked riots and arrests, but Swift, who had no love of Irish Roman Catholics, was outraged by the abuses he saw.</a:t>
            </a:r>
          </a:p>
          <a:p>
            <a:pPr marL="0" indent="0" algn="just">
              <a:buNone/>
            </a:pPr>
            <a:endParaRPr lang="en-GB" sz="2400" dirty="0"/>
          </a:p>
          <a:p>
            <a:pPr marL="0" indent="0" algn="just">
              <a:buNone/>
            </a:pPr>
            <a:r>
              <a:rPr lang="en-GB" sz="2400" dirty="0"/>
              <a:t>An effect of the Licensing Act of 1737 was to cause more than one aspiring playwright to switch over to writing novels. Henry Fielding (1707–1754) began to write prose satire and novels after his plays could not pass the </a:t>
            </a:r>
            <a:r>
              <a:rPr lang="en-GB" sz="2400" dirty="0" smtClean="0"/>
              <a:t>censors</a:t>
            </a:r>
            <a:r>
              <a:rPr lang="tr-TR" sz="2400" dirty="0" smtClean="0"/>
              <a:t>.</a:t>
            </a:r>
            <a:endParaRPr lang="en-GB" sz="2400" dirty="0"/>
          </a:p>
        </p:txBody>
      </p:sp>
    </p:spTree>
    <p:extLst>
      <p:ext uri="{BB962C8B-B14F-4D97-AF65-F5344CB8AC3E}">
        <p14:creationId xmlns:p14="http://schemas.microsoft.com/office/powerpoint/2010/main" val="1801585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Age of Sensibility (1745–1798)</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This period is known as the Age of Sensibility, but it is also sometimes described as the "Age of Johnson</a:t>
            </a:r>
            <a:r>
              <a:rPr lang="en-GB" sz="2400" dirty="0" smtClean="0"/>
              <a:t>".</a:t>
            </a:r>
            <a:r>
              <a:rPr lang="tr-TR" sz="2400" dirty="0" smtClean="0"/>
              <a:t> </a:t>
            </a:r>
            <a:r>
              <a:rPr lang="en-GB" sz="2400" dirty="0" smtClean="0"/>
              <a:t>Samuel </a:t>
            </a:r>
            <a:r>
              <a:rPr lang="en-GB" sz="2400" dirty="0"/>
              <a:t>Johnson (1709–1784), often referred to as Dr Johnson, was an English author who made lasting contributions to English literature as a poet, essayist, moralist, literary critic, biographer, editor and lexicographer. </a:t>
            </a:r>
            <a:endParaRPr lang="tr-TR" sz="2400" dirty="0" smtClean="0"/>
          </a:p>
          <a:p>
            <a:pPr marL="0" indent="0" algn="just">
              <a:buNone/>
            </a:pPr>
            <a:r>
              <a:rPr lang="en-GB" sz="2400" dirty="0" smtClean="0"/>
              <a:t>Johnson </a:t>
            </a:r>
            <a:r>
              <a:rPr lang="en-GB" sz="2400" dirty="0"/>
              <a:t>has been described as "arguably the most distinguished man of letters in English history</a:t>
            </a:r>
            <a:r>
              <a:rPr lang="en-GB" sz="2400" dirty="0" smtClean="0"/>
              <a:t>". </a:t>
            </a:r>
            <a:r>
              <a:rPr lang="en-GB" sz="2400" dirty="0"/>
              <a:t>After nine years of work, Johnson's A Dictionary of the English Language was published in 1755, and it had a far-reaching effect on Modern English and has been described as "one of the greatest single achievements of scholarship."</a:t>
            </a:r>
          </a:p>
        </p:txBody>
      </p:sp>
    </p:spTree>
    <p:extLst>
      <p:ext uri="{BB962C8B-B14F-4D97-AF65-F5344CB8AC3E}">
        <p14:creationId xmlns:p14="http://schemas.microsoft.com/office/powerpoint/2010/main" val="14044501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Age of Sensibility (1745–1798)</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The second half of the 18th century saw the emergence of three major Irish authors: Oliver Goldsmith (1728–1774), Richard </a:t>
            </a:r>
            <a:r>
              <a:rPr lang="en-GB" sz="2400" dirty="0" err="1"/>
              <a:t>Brinsley</a:t>
            </a:r>
            <a:r>
              <a:rPr lang="en-GB" sz="2400" dirty="0"/>
              <a:t> Sheridan (1751–1816) and Laurence Sterne (1713–1768). Goldsmith is the author of The Vicar of Wakefield (1766), a pastoral poem The Deserted Village (1770) and two plays, The Good-</a:t>
            </a:r>
            <a:r>
              <a:rPr lang="en-GB" sz="2400" dirty="0" err="1"/>
              <a:t>Natur'd</a:t>
            </a:r>
            <a:r>
              <a:rPr lang="en-GB" sz="2400" dirty="0"/>
              <a:t> Man (1768) and She Stoops to Conquer (1773). Sheridan's first play, The Rivals (1775), was performed at Covent Garden and was an instant success.</a:t>
            </a:r>
          </a:p>
        </p:txBody>
      </p:sp>
    </p:spTree>
    <p:extLst>
      <p:ext uri="{BB962C8B-B14F-4D97-AF65-F5344CB8AC3E}">
        <p14:creationId xmlns:p14="http://schemas.microsoft.com/office/powerpoint/2010/main" val="1239492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Age of Sensibility (1745–1798)</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The Romantic movement in English literature of the early 19th century has its roots in 18th-century poetry, the Gothic novel and the novel of sensibility</a:t>
            </a:r>
            <a:r>
              <a:rPr lang="en-GB" sz="2400" dirty="0" smtClean="0"/>
              <a:t>. </a:t>
            </a:r>
            <a:r>
              <a:rPr lang="en-GB" sz="2400" dirty="0"/>
              <a:t>This includes the graveyard poets, from the 1740s and later, whose works are characterised by gloomy meditations on mortality. To this was added, by later practitioners, a feeling for the 'sublime' and uncanny, and an interest in ancient English poetic forms and folk </a:t>
            </a:r>
            <a:r>
              <a:rPr lang="en-GB" sz="2400" dirty="0" smtClean="0"/>
              <a:t>poetry.</a:t>
            </a:r>
            <a:r>
              <a:rPr lang="tr-TR" sz="2400" dirty="0" smtClean="0"/>
              <a:t> </a:t>
            </a:r>
            <a:endParaRPr lang="tr-TR" sz="2400" dirty="0" smtClean="0"/>
          </a:p>
          <a:p>
            <a:pPr marL="0" indent="0" algn="just">
              <a:buNone/>
            </a:pPr>
            <a:r>
              <a:rPr lang="en-GB" sz="2400" dirty="0" smtClean="0"/>
              <a:t>The </a:t>
            </a:r>
            <a:r>
              <a:rPr lang="en-GB" sz="2400" dirty="0"/>
              <a:t>poets include Thomas </a:t>
            </a:r>
            <a:r>
              <a:rPr lang="en-GB" sz="2400" dirty="0" err="1"/>
              <a:t>Gray</a:t>
            </a:r>
            <a:r>
              <a:rPr lang="en-GB" sz="2400" dirty="0"/>
              <a:t> (1716–1771), Elegy Written in a Country Churchyard (1751) </a:t>
            </a:r>
            <a:r>
              <a:rPr lang="en-GB" sz="2400" dirty="0" smtClean="0"/>
              <a:t>in</a:t>
            </a:r>
            <a:r>
              <a:rPr lang="tr-TR" sz="2400" dirty="0" smtClean="0"/>
              <a:t> </a:t>
            </a:r>
            <a:r>
              <a:rPr lang="en-GB" sz="2400" dirty="0" smtClean="0"/>
              <a:t> </a:t>
            </a:r>
            <a:r>
              <a:rPr lang="en-GB" sz="2400" dirty="0"/>
              <a:t>and Edward Young (1683–1765), The Complaint, or Night Thoughts on Life, Death and Immortality (1742–45</a:t>
            </a:r>
            <a:r>
              <a:rPr lang="en-GB" sz="2400" dirty="0" smtClean="0"/>
              <a:t>)</a:t>
            </a:r>
            <a:r>
              <a:rPr lang="tr-TR" sz="2400" dirty="0" smtClean="0"/>
              <a:t>.</a:t>
            </a:r>
            <a:endParaRPr lang="en-GB" sz="2400" dirty="0"/>
          </a:p>
        </p:txBody>
      </p:sp>
    </p:spTree>
    <p:extLst>
      <p:ext uri="{BB962C8B-B14F-4D97-AF65-F5344CB8AC3E}">
        <p14:creationId xmlns:p14="http://schemas.microsoft.com/office/powerpoint/2010/main" val="36178834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Age of Sensibility (1745–1798)</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The sentimental novel or "novel of sensibility" is a genre which developed during the second half of the 18th century. It celebrates the emotional and intellectual concepts of sentiment, sentimentalism, and sensibility. Sentimentalism, which is to be distinguished from sensibility, was a fashion in both poetry and prose fiction which began in the 18th century in reaction to the rationalism of the Augustan Age</a:t>
            </a:r>
            <a:r>
              <a:rPr lang="en-GB" sz="2400" dirty="0" smtClean="0"/>
              <a:t>.</a:t>
            </a:r>
            <a:r>
              <a:rPr lang="tr-TR" sz="2400" dirty="0" smtClean="0"/>
              <a:t> </a:t>
            </a:r>
          </a:p>
          <a:p>
            <a:pPr marL="0" indent="0" algn="just">
              <a:buNone/>
            </a:pPr>
            <a:r>
              <a:rPr lang="en-GB" sz="2400" dirty="0" smtClean="0"/>
              <a:t> </a:t>
            </a:r>
            <a:r>
              <a:rPr lang="en-GB" sz="2400" dirty="0"/>
              <a:t>Among the most famous sentimental novels in English are Samuel Richardson's Pamela, or Virtue Rewarded (1740), Oliver Goldsmith's Vicar of Wakefield (1766), Laurence Sterne's </a:t>
            </a:r>
            <a:r>
              <a:rPr lang="en-GB" sz="2400" dirty="0" err="1"/>
              <a:t>Tristram</a:t>
            </a:r>
            <a:r>
              <a:rPr lang="en-GB" sz="2400" dirty="0"/>
              <a:t> </a:t>
            </a:r>
            <a:r>
              <a:rPr lang="en-GB" sz="2400" dirty="0" err="1"/>
              <a:t>Shandy</a:t>
            </a:r>
            <a:r>
              <a:rPr lang="en-GB" sz="2400" dirty="0"/>
              <a:t> (1759–67), and Henry Mackenzie's The Man of Feeling (1771).</a:t>
            </a:r>
          </a:p>
        </p:txBody>
      </p:sp>
    </p:spTree>
    <p:extLst>
      <p:ext uri="{BB962C8B-B14F-4D97-AF65-F5344CB8AC3E}">
        <p14:creationId xmlns:p14="http://schemas.microsoft.com/office/powerpoint/2010/main" val="24477545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Age of Sensibility (1745–1798)</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The sentimental novel or "novel of sensibility" is a genre which developed during the second half of the 18th century. It celebrates the emotional and intellectual concepts of sentiment, sentimentalism, and sensibility. Sentimentalism, which is to be distinguished from sensibility, was a fashion in both poetry and prose fiction which began in the 18th century in reaction to the rationalism of the Augustan Age</a:t>
            </a:r>
            <a:r>
              <a:rPr lang="en-GB" sz="2400" dirty="0" smtClean="0"/>
              <a:t>.</a:t>
            </a:r>
            <a:r>
              <a:rPr lang="tr-TR" sz="2400" dirty="0" smtClean="0"/>
              <a:t> </a:t>
            </a:r>
          </a:p>
          <a:p>
            <a:pPr marL="0" indent="0" algn="just">
              <a:buNone/>
            </a:pPr>
            <a:r>
              <a:rPr lang="en-GB" sz="2400" dirty="0" smtClean="0"/>
              <a:t> </a:t>
            </a:r>
            <a:r>
              <a:rPr lang="en-GB" sz="2400" dirty="0"/>
              <a:t>Among the most famous sentimental novels in English are Samuel Richardson's Pamela, or Virtue Rewarded (1740), Oliver Goldsmith's Vicar of Wakefield (1766), Laurence Sterne's </a:t>
            </a:r>
            <a:r>
              <a:rPr lang="en-GB" sz="2400" dirty="0" err="1"/>
              <a:t>Tristram</a:t>
            </a:r>
            <a:r>
              <a:rPr lang="en-GB" sz="2400" dirty="0"/>
              <a:t> </a:t>
            </a:r>
            <a:r>
              <a:rPr lang="en-GB" sz="2400" dirty="0" err="1"/>
              <a:t>Shandy</a:t>
            </a:r>
            <a:r>
              <a:rPr lang="en-GB" sz="2400" dirty="0"/>
              <a:t> (1759–67), and Henry Mackenzie's The Man of Feeling (1771).</a:t>
            </a:r>
          </a:p>
        </p:txBody>
      </p:sp>
    </p:spTree>
    <p:extLst>
      <p:ext uri="{BB962C8B-B14F-4D97-AF65-F5344CB8AC3E}">
        <p14:creationId xmlns:p14="http://schemas.microsoft.com/office/powerpoint/2010/main" val="4542017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Age of Sensibility (1745–1798)</a:t>
            </a:r>
            <a:endParaRPr lang="en-US" dirty="0"/>
          </a:p>
        </p:txBody>
      </p:sp>
      <p:sp>
        <p:nvSpPr>
          <p:cNvPr id="5" name="Content Placeholder 4"/>
          <p:cNvSpPr>
            <a:spLocks noGrp="1"/>
          </p:cNvSpPr>
          <p:nvPr>
            <p:ph idx="1"/>
          </p:nvPr>
        </p:nvSpPr>
        <p:spPr>
          <a:xfrm>
            <a:off x="1059785" y="1544097"/>
            <a:ext cx="7787956" cy="5091707"/>
          </a:xfrm>
        </p:spPr>
        <p:txBody>
          <a:bodyPr>
            <a:normAutofit/>
          </a:bodyPr>
          <a:lstStyle/>
          <a:p>
            <a:pPr marL="0" indent="0" algn="just">
              <a:buNone/>
            </a:pPr>
            <a:r>
              <a:rPr lang="en-GB" sz="2400" dirty="0"/>
              <a:t>Significant foreign influences were the Germans Goethe, Schiller and August Wilhelm Schlegel and French philosopher and writer Jean-Jacques Rousseau (1712–1778</a:t>
            </a:r>
            <a:r>
              <a:rPr lang="en-GB" sz="2400" dirty="0" smtClean="0"/>
              <a:t>).</a:t>
            </a:r>
            <a:r>
              <a:rPr lang="tr-TR" sz="2400" dirty="0" smtClean="0"/>
              <a:t> </a:t>
            </a:r>
            <a:r>
              <a:rPr lang="en-GB" sz="2400" dirty="0" smtClean="0"/>
              <a:t>Edmund </a:t>
            </a:r>
            <a:r>
              <a:rPr lang="en-GB" sz="2400" dirty="0"/>
              <a:t>Burke's A Philosophical Enquiry into the Origin of Our Ideas of the Sublime and Beautiful (1757) is another important </a:t>
            </a:r>
            <a:r>
              <a:rPr lang="en-GB" sz="2400" dirty="0" smtClean="0"/>
              <a:t>influence.</a:t>
            </a:r>
            <a:r>
              <a:rPr lang="tr-TR" sz="2400" dirty="0" smtClean="0"/>
              <a:t> </a:t>
            </a:r>
            <a:r>
              <a:rPr lang="en-GB" sz="2400" dirty="0" smtClean="0"/>
              <a:t>The </a:t>
            </a:r>
            <a:r>
              <a:rPr lang="en-GB" sz="2400" dirty="0"/>
              <a:t>changing landscape, brought about by the industrial and agricultural revolutions, was another influence on the growth of the Romantic movement in Britain.</a:t>
            </a:r>
          </a:p>
        </p:txBody>
      </p:sp>
    </p:spTree>
    <p:extLst>
      <p:ext uri="{BB962C8B-B14F-4D97-AF65-F5344CB8AC3E}">
        <p14:creationId xmlns:p14="http://schemas.microsoft.com/office/powerpoint/2010/main" val="39595718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tr-TR" dirty="0" smtClean="0"/>
              <a:t>References</a:t>
            </a:r>
            <a:endParaRPr lang="en-US" dirty="0"/>
          </a:p>
        </p:txBody>
      </p:sp>
      <p:sp>
        <p:nvSpPr>
          <p:cNvPr id="5" name="Content Placeholder 4"/>
          <p:cNvSpPr>
            <a:spLocks noGrp="1"/>
          </p:cNvSpPr>
          <p:nvPr>
            <p:ph idx="1"/>
          </p:nvPr>
        </p:nvSpPr>
        <p:spPr>
          <a:xfrm>
            <a:off x="1059785" y="1544098"/>
            <a:ext cx="7787956" cy="4275740"/>
          </a:xfrm>
        </p:spPr>
        <p:txBody>
          <a:bodyPr>
            <a:normAutofit/>
          </a:bodyPr>
          <a:lstStyle/>
          <a:p>
            <a:pPr marL="0" indent="0">
              <a:buNone/>
            </a:pPr>
            <a:r>
              <a:rPr lang="en-GB" dirty="0"/>
              <a:t> </a:t>
            </a:r>
            <a:r>
              <a:rPr lang="en-GB" sz="2400" dirty="0">
                <a:hlinkClick r:id="rId3"/>
              </a:rPr>
              <a:t>https://</a:t>
            </a:r>
            <a:r>
              <a:rPr lang="en-GB" sz="2400" dirty="0" smtClean="0">
                <a:hlinkClick r:id="rId3"/>
              </a:rPr>
              <a:t>en.wikipedia.org/wiki/Beowulf</a:t>
            </a:r>
            <a:endParaRPr lang="tr-TR" sz="2400" dirty="0" smtClean="0"/>
          </a:p>
          <a:p>
            <a:pPr marL="0" indent="0">
              <a:buNone/>
            </a:pPr>
            <a:r>
              <a:rPr lang="en-US" sz="2400" dirty="0">
                <a:hlinkClick r:id="rId4"/>
              </a:rPr>
              <a:t>https://</a:t>
            </a:r>
            <a:r>
              <a:rPr lang="en-US" sz="2400" dirty="0" smtClean="0">
                <a:hlinkClick r:id="rId4"/>
              </a:rPr>
              <a:t>en.wikipedia.org/wiki/Alliteration</a:t>
            </a:r>
            <a:endParaRPr lang="tr-TR" sz="2400" dirty="0" smtClean="0"/>
          </a:p>
          <a:p>
            <a:pPr marL="0" indent="0">
              <a:buNone/>
            </a:pPr>
            <a:r>
              <a:rPr lang="en-US" sz="2400" dirty="0">
                <a:hlinkClick r:id="rId5"/>
              </a:rPr>
              <a:t>https://</a:t>
            </a:r>
            <a:r>
              <a:rPr lang="en-US" sz="2400" dirty="0" smtClean="0">
                <a:hlinkClick r:id="rId5"/>
              </a:rPr>
              <a:t>en.wikipedia.org/wiki/English_literature</a:t>
            </a:r>
            <a:endParaRPr lang="tr-TR" sz="2400" dirty="0" smtClean="0"/>
          </a:p>
          <a:p>
            <a:pPr marL="0" indent="0">
              <a:buNone/>
            </a:pPr>
            <a:endParaRPr lang="en-US" dirty="0" smtClean="0"/>
          </a:p>
        </p:txBody>
      </p:sp>
    </p:spTree>
    <p:extLst>
      <p:ext uri="{BB962C8B-B14F-4D97-AF65-F5344CB8AC3E}">
        <p14:creationId xmlns:p14="http://schemas.microsoft.com/office/powerpoint/2010/main" val="454606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TotalTime>
  <Words>4086</Words>
  <Application>Microsoft Office PowerPoint</Application>
  <PresentationFormat>Ekran Gösterisi (4:3)</PresentationFormat>
  <Paragraphs>141</Paragraphs>
  <Slides>48</Slides>
  <Notes>0</Notes>
  <HiddenSlides>0</HiddenSlides>
  <MMClips>0</MMClips>
  <ScaleCrop>false</ScaleCrop>
  <HeadingPairs>
    <vt:vector size="4" baseType="variant">
      <vt:variant>
        <vt:lpstr>Tema</vt:lpstr>
      </vt:variant>
      <vt:variant>
        <vt:i4>1</vt:i4>
      </vt:variant>
      <vt:variant>
        <vt:lpstr>Slayt Başlıkları</vt:lpstr>
      </vt:variant>
      <vt:variant>
        <vt:i4>48</vt:i4>
      </vt:variant>
    </vt:vector>
  </HeadingPairs>
  <TitlesOfParts>
    <vt:vector size="49" baseType="lpstr">
      <vt:lpstr>Office Theme</vt:lpstr>
      <vt:lpstr>English Literature I</vt:lpstr>
      <vt:lpstr>Topics</vt:lpstr>
      <vt:lpstr>Topics</vt:lpstr>
      <vt:lpstr>Introduction</vt:lpstr>
      <vt:lpstr>Introduction</vt:lpstr>
      <vt:lpstr>Introduction</vt:lpstr>
      <vt:lpstr>Introduction</vt:lpstr>
      <vt:lpstr>Introduction</vt:lpstr>
      <vt:lpstr>Introduction</vt:lpstr>
      <vt:lpstr>Introduction</vt:lpstr>
      <vt:lpstr>Old English literature (c. 450–1066)</vt:lpstr>
      <vt:lpstr>Old English literature (c. 450–1066)</vt:lpstr>
      <vt:lpstr>Old English literature (c. 450–1066)</vt:lpstr>
      <vt:lpstr>Old English literature (c. 450–1066)</vt:lpstr>
      <vt:lpstr>Middle English literature (1066–1500)</vt:lpstr>
      <vt:lpstr>Middle English literature (1066–1500)</vt:lpstr>
      <vt:lpstr>Middle English literature (1066–1500)</vt:lpstr>
      <vt:lpstr>Middle English literature (1066–1500)</vt:lpstr>
      <vt:lpstr>Middle English literature (1066–1500)</vt:lpstr>
      <vt:lpstr>Middle English literature (1066–1500)</vt:lpstr>
      <vt:lpstr>English Renaissance (1500–1660)</vt:lpstr>
      <vt:lpstr>English Renaissance (1500–1660)</vt:lpstr>
      <vt:lpstr>Elizabethan period (1558–1603)</vt:lpstr>
      <vt:lpstr>Elizabethan period (1558–1603)</vt:lpstr>
      <vt:lpstr>Elizabethan period (1558–1603)</vt:lpstr>
      <vt:lpstr>Jacobean period (1603–1625)</vt:lpstr>
      <vt:lpstr>Jacobean period (1603–1625)</vt:lpstr>
      <vt:lpstr>Jacobean period (1603–1625)</vt:lpstr>
      <vt:lpstr>Jacobean period (1603–1625)</vt:lpstr>
      <vt:lpstr>Jacobean period (1603–1625)</vt:lpstr>
      <vt:lpstr>Late Renaissance (1625–1660)</vt:lpstr>
      <vt:lpstr>Late Renaissance (1625–1660)</vt:lpstr>
      <vt:lpstr>Restoration Age (1660–1700)</vt:lpstr>
      <vt:lpstr>Restoration Age (1660–1700)</vt:lpstr>
      <vt:lpstr>Restoration Age (1660–1700)</vt:lpstr>
      <vt:lpstr>Restoration Age (1660–1700)</vt:lpstr>
      <vt:lpstr>Augustan literature (1700–1745)</vt:lpstr>
      <vt:lpstr>Augustan literature (1700–1745)</vt:lpstr>
      <vt:lpstr>Augustan literature (1700–1745)</vt:lpstr>
      <vt:lpstr>Augustan literature (1700–1745)</vt:lpstr>
      <vt:lpstr>Augustan literature (1700–1745)</vt:lpstr>
      <vt:lpstr>Age of Sensibility (1745–1798)</vt:lpstr>
      <vt:lpstr>Age of Sensibility (1745–1798)</vt:lpstr>
      <vt:lpstr>Age of Sensibility (1745–1798)</vt:lpstr>
      <vt:lpstr>Age of Sensibility (1745–1798)</vt:lpstr>
      <vt:lpstr>Age of Sensibility (1745–1798)</vt:lpstr>
      <vt:lpstr>Age of Sensibility (1745–1798)</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WİN 10</cp:lastModifiedBy>
  <cp:revision>40</cp:revision>
  <dcterms:created xsi:type="dcterms:W3CDTF">2013-08-21T19:17:07Z</dcterms:created>
  <dcterms:modified xsi:type="dcterms:W3CDTF">2023-07-18T18:01:07Z</dcterms:modified>
</cp:coreProperties>
</file>