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44"/>
  </p:notesMasterIdLst>
  <p:sldIdLst>
    <p:sldId id="256" r:id="rId2"/>
    <p:sldId id="257" r:id="rId3"/>
    <p:sldId id="258" r:id="rId4"/>
    <p:sldId id="259" r:id="rId5"/>
    <p:sldId id="260" r:id="rId6"/>
    <p:sldId id="261" r:id="rId7"/>
    <p:sldId id="263" r:id="rId8"/>
    <p:sldId id="262" r:id="rId9"/>
    <p:sldId id="264" r:id="rId10"/>
    <p:sldId id="265" r:id="rId11"/>
    <p:sldId id="266" r:id="rId12"/>
    <p:sldId id="267" r:id="rId13"/>
    <p:sldId id="268" r:id="rId14"/>
    <p:sldId id="270" r:id="rId15"/>
    <p:sldId id="269"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33A1F"/>
    <a:srgbClr val="9EFF29"/>
    <a:srgbClr val="003635"/>
    <a:srgbClr val="D6370C"/>
    <a:srgbClr val="0000CC"/>
    <a:srgbClr val="1D3A00"/>
    <a:srgbClr val="FF856D"/>
    <a:srgbClr val="FF2549"/>
    <a:srgbClr val="005856"/>
    <a:srgbClr val="0070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129" d="100"/>
          <a:sy n="129" d="100"/>
        </p:scale>
        <p:origin x="-1104" y="-414"/>
      </p:cViewPr>
      <p:guideLst>
        <p:guide orient="horz" pos="1620"/>
        <p:guide pos="2880"/>
      </p:guideLst>
    </p:cSldViewPr>
  </p:slideViewPr>
  <p:notesTextViewPr>
    <p:cViewPr>
      <p:scale>
        <a:sx n="1" d="1"/>
        <a:sy n="1" d="1"/>
      </p:scale>
      <p:origin x="0" y="0"/>
    </p:cViewPr>
  </p:notesTextViewPr>
  <p:gridSpacing cx="152705" cy="152705"/>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D18E60-4300-4729-A0D7-6AB984C3922D}" type="datetimeFigureOut">
              <a:rPr lang="en-US" smtClean="0"/>
              <a:t>7/19/2023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533E96-F078-4B3D-A8F4-F1AF21EBC357}" type="slidenum">
              <a:rPr lang="en-US" smtClean="0"/>
              <a:t>‹#›</a:t>
            </a:fld>
            <a:endParaRPr lang="en-US"/>
          </a:p>
        </p:txBody>
      </p:sp>
    </p:spTree>
    <p:extLst>
      <p:ext uri="{BB962C8B-B14F-4D97-AF65-F5344CB8AC3E}">
        <p14:creationId xmlns:p14="http://schemas.microsoft.com/office/powerpoint/2010/main" val="28443001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53063" y="2794820"/>
            <a:ext cx="8067369" cy="1592824"/>
          </a:xfrm>
          <a:noFill/>
          <a:effectLst>
            <a:outerShdw blurRad="50800" dist="38100" dir="2700000" algn="tl" rotWithShape="0">
              <a:prstClr val="black">
                <a:alpha val="40000"/>
              </a:prstClr>
            </a:outerShdw>
          </a:effectLst>
        </p:spPr>
        <p:txBody>
          <a:bodyPr>
            <a:normAutofit/>
          </a:bodyPr>
          <a:lstStyle>
            <a:lvl1pPr algn="r">
              <a:defRPr sz="3600">
                <a:solidFill>
                  <a:schemeClr val="bg1"/>
                </a:solidFill>
              </a:defRPr>
            </a:lvl1pPr>
          </a:lstStyle>
          <a:p>
            <a:r>
              <a:rPr lang="en-US" dirty="0"/>
              <a:t>Click to edit </a:t>
            </a:r>
            <a:r>
              <a:rPr lang="en-US" dirty="0" smtClean="0"/>
              <a:t/>
            </a:r>
            <a:br>
              <a:rPr lang="en-US" dirty="0" smtClean="0"/>
            </a:br>
            <a:r>
              <a:rPr lang="en-US" dirty="0" smtClean="0"/>
              <a:t>Master </a:t>
            </a:r>
            <a:r>
              <a:rPr lang="en-US" dirty="0"/>
              <a:t>title style</a:t>
            </a:r>
          </a:p>
        </p:txBody>
      </p:sp>
      <p:sp>
        <p:nvSpPr>
          <p:cNvPr id="3" name="Subtitle 2"/>
          <p:cNvSpPr>
            <a:spLocks noGrp="1"/>
          </p:cNvSpPr>
          <p:nvPr>
            <p:ph type="subTitle" idx="1"/>
          </p:nvPr>
        </p:nvSpPr>
        <p:spPr>
          <a:xfrm>
            <a:off x="575188" y="2131143"/>
            <a:ext cx="8082115" cy="678426"/>
          </a:xfrm>
        </p:spPr>
        <p:txBody>
          <a:bodyPr>
            <a:normAutofit/>
          </a:bodyPr>
          <a:lstStyle>
            <a:lvl1pPr marL="0" indent="0" algn="r">
              <a:buNone/>
              <a:defRPr sz="2800" b="0" i="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a:t>
            </a:r>
            <a:r>
              <a:rPr lang="en-US" dirty="0" smtClean="0"/>
              <a:t>Master </a:t>
            </a:r>
            <a:r>
              <a:rPr lang="en-US" dirty="0"/>
              <a:t>subtitle style</a:t>
            </a:r>
          </a:p>
        </p:txBody>
      </p:sp>
      <p:sp>
        <p:nvSpPr>
          <p:cNvPr id="4" name="Date Placeholder 3"/>
          <p:cNvSpPr>
            <a:spLocks noGrp="1"/>
          </p:cNvSpPr>
          <p:nvPr>
            <p:ph type="dt" sz="half" idx="10"/>
          </p:nvPr>
        </p:nvSpPr>
        <p:spPr/>
        <p:txBody>
          <a:bodyPr/>
          <a:lstStyle/>
          <a:p>
            <a:fld id="{53074F12-AA26-4AC8-9962-C36BB8F32554}" type="datetimeFigureOut">
              <a:rPr lang="en-US" smtClean="0"/>
              <a:pPr/>
              <a:t>7/19/2023</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253875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49826" y="180091"/>
            <a:ext cx="8259098" cy="763526"/>
          </a:xfrm>
        </p:spPr>
        <p:txBody>
          <a:bodyPr>
            <a:normAutofit/>
          </a:bodyPr>
          <a:lstStyle>
            <a:lvl1pPr algn="r">
              <a:defRPr sz="3600" baseline="0">
                <a:solidFill>
                  <a:schemeClr val="bg1"/>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Content Placeholder 2"/>
          <p:cNvSpPr>
            <a:spLocks noGrp="1"/>
          </p:cNvSpPr>
          <p:nvPr>
            <p:ph idx="1"/>
          </p:nvPr>
        </p:nvSpPr>
        <p:spPr>
          <a:xfrm>
            <a:off x="448966" y="1098755"/>
            <a:ext cx="8246070" cy="3763567"/>
          </a:xfrm>
        </p:spPr>
        <p:txBody>
          <a:bodyPr/>
          <a:lstStyle>
            <a:lvl1pPr algn="l">
              <a:defRPr sz="2800">
                <a:solidFill>
                  <a:schemeClr val="tx1"/>
                </a:solidFill>
              </a:defRPr>
            </a:lvl1pPr>
            <a:lvl2pPr algn="l">
              <a:defRPr>
                <a:solidFill>
                  <a:schemeClr val="tx1"/>
                </a:solidFill>
              </a:defRPr>
            </a:lvl2pPr>
            <a:lvl3pPr algn="l">
              <a:defRPr>
                <a:solidFill>
                  <a:schemeClr val="tx1"/>
                </a:solidFill>
              </a:defRPr>
            </a:lvl3pPr>
            <a:lvl4pPr algn="l">
              <a:defRPr>
                <a:solidFill>
                  <a:schemeClr val="tx1"/>
                </a:solidFill>
              </a:defRPr>
            </a:lvl4pPr>
            <a:lvl5pPr algn="l">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7/19/2023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6644713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013447" y="443407"/>
            <a:ext cx="6658607" cy="725349"/>
          </a:xfrm>
        </p:spPr>
        <p:txBody>
          <a:bodyPr>
            <a:normAutofit/>
          </a:bodyPr>
          <a:lstStyle>
            <a:lvl1pPr algn="l">
              <a:defRPr sz="3600">
                <a:solidFill>
                  <a:srgbClr val="0070C0"/>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Content Placeholder 2"/>
          <p:cNvSpPr>
            <a:spLocks noGrp="1"/>
          </p:cNvSpPr>
          <p:nvPr>
            <p:ph idx="1"/>
          </p:nvPr>
        </p:nvSpPr>
        <p:spPr>
          <a:xfrm>
            <a:off x="2005781" y="1177436"/>
            <a:ext cx="6681021" cy="3511061"/>
          </a:xfrm>
        </p:spPr>
        <p:txBody>
          <a:bodyPr/>
          <a:lstStyle>
            <a:lvl1pPr>
              <a:defRPr sz="28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7/19/2023</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629391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3074F12-AA26-4AC8-9962-C36BB8F32554}" type="datetimeFigureOut">
              <a:rPr lang="en-US" smtClean="0"/>
              <a:pPr/>
              <a:t>7/19/2023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8634415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3074F12-AA26-4AC8-9962-C36BB8F32554}" type="datetimeFigureOut">
              <a:rPr lang="en-US" smtClean="0"/>
              <a:pPr/>
              <a:t>7/19/2023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5567918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17943" y="175783"/>
            <a:ext cx="8093365" cy="763525"/>
          </a:xfrm>
        </p:spPr>
        <p:txBody>
          <a:bodyPr>
            <a:normAutofit/>
          </a:bodyPr>
          <a:lstStyle>
            <a:lvl1pPr algn="r">
              <a:defRPr sz="3600" baseline="0">
                <a:solidFill>
                  <a:schemeClr val="bg1"/>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Text Placeholder 2"/>
          <p:cNvSpPr>
            <a:spLocks noGrp="1"/>
          </p:cNvSpPr>
          <p:nvPr>
            <p:ph type="body" idx="1"/>
          </p:nvPr>
        </p:nvSpPr>
        <p:spPr>
          <a:xfrm>
            <a:off x="536879" y="1508033"/>
            <a:ext cx="4040188" cy="479822"/>
          </a:xfrm>
        </p:spPr>
        <p:txBody>
          <a:bodyPr anchor="b"/>
          <a:lstStyle>
            <a:lvl1pPr marL="0" indent="0" algn="ctr">
              <a:buNone/>
              <a:defRPr sz="2400" b="1">
                <a:solidFill>
                  <a:srgbClr val="0070C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536879" y="1980430"/>
            <a:ext cx="4040188" cy="2276294"/>
          </a:xfrm>
        </p:spPr>
        <p:txBody>
          <a:bodyPr/>
          <a:lstStyle>
            <a:lvl1pPr algn="ctr">
              <a:defRPr sz="2400">
                <a:solidFill>
                  <a:schemeClr val="tx1"/>
                </a:solidFill>
              </a:defRPr>
            </a:lvl1pPr>
            <a:lvl2pPr algn="ctr">
              <a:defRPr sz="2000">
                <a:solidFill>
                  <a:schemeClr val="tx1"/>
                </a:solidFill>
              </a:defRPr>
            </a:lvl2pPr>
            <a:lvl3pPr algn="ctr">
              <a:defRPr sz="1800">
                <a:solidFill>
                  <a:schemeClr val="tx1"/>
                </a:solidFill>
              </a:defRPr>
            </a:lvl3pPr>
            <a:lvl4pPr algn="ctr">
              <a:defRPr sz="1600">
                <a:solidFill>
                  <a:schemeClr val="tx1"/>
                </a:solidFill>
              </a:defRPr>
            </a:lvl4pPr>
            <a:lvl5pPr algn="ctr">
              <a:defRPr sz="1600">
                <a:solidFill>
                  <a:schemeClr val="tx1"/>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572000" y="1508033"/>
            <a:ext cx="4041775" cy="479822"/>
          </a:xfrm>
        </p:spPr>
        <p:txBody>
          <a:bodyPr anchor="b"/>
          <a:lstStyle>
            <a:lvl1pPr marL="0" indent="0" algn="ctr">
              <a:buNone/>
              <a:defRPr sz="2400" b="1">
                <a:solidFill>
                  <a:srgbClr val="0070C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572000" y="1980430"/>
            <a:ext cx="4041775" cy="2276294"/>
          </a:xfrm>
        </p:spPr>
        <p:txBody>
          <a:bodyPr/>
          <a:lstStyle>
            <a:lvl1pPr algn="ctr">
              <a:defRPr sz="2400">
                <a:solidFill>
                  <a:schemeClr val="tx1"/>
                </a:solidFill>
              </a:defRPr>
            </a:lvl1pPr>
            <a:lvl2pPr algn="ctr">
              <a:defRPr sz="2000">
                <a:solidFill>
                  <a:schemeClr val="tx1"/>
                </a:solidFill>
              </a:defRPr>
            </a:lvl2pPr>
            <a:lvl3pPr algn="ctr">
              <a:defRPr sz="1800">
                <a:solidFill>
                  <a:schemeClr val="tx1"/>
                </a:solidFill>
              </a:defRPr>
            </a:lvl3pPr>
            <a:lvl4pPr algn="ctr">
              <a:defRPr sz="1600">
                <a:solidFill>
                  <a:schemeClr val="tx1"/>
                </a:solidFill>
              </a:defRPr>
            </a:lvl4pPr>
            <a:lvl5pPr algn="ctr">
              <a:defRPr sz="1600">
                <a:solidFill>
                  <a:schemeClr val="tx1"/>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53074F12-AA26-4AC8-9962-C36BB8F32554}" type="datetimeFigureOut">
              <a:rPr lang="en-US" smtClean="0"/>
              <a:pPr/>
              <a:t>7/19/2023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1229119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3074F12-AA26-4AC8-9962-C36BB8F32554}" type="datetimeFigureOut">
              <a:rPr lang="en-US" smtClean="0"/>
              <a:pPr/>
              <a:t>7/19/2023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0297731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074F12-AA26-4AC8-9962-C36BB8F32554}" type="datetimeFigureOut">
              <a:rPr lang="en-US" smtClean="0"/>
              <a:pPr/>
              <a:t>7/19/2023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251864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7/19/2023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1744526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7/19/2023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776078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7/19/2023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4286657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7/19/2023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pic>
        <p:nvPicPr>
          <p:cNvPr id="7" name="Picture 6" descr="E:\websites\free-power-point-templates\2012\logos.png">
            <a:extLst>
              <a:ext uri="{FF2B5EF4-FFF2-40B4-BE49-F238E27FC236}">
                <a16:creationId xmlns:a16="http://schemas.microsoft.com/office/drawing/2014/main" xmlns="" id="{08B89D22-1D6E-450B-881F-4D2A4C527F7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3808475" y="2326213"/>
            <a:ext cx="1463784" cy="526961"/>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36099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3074F12-AA26-4AC8-9962-C36BB8F32554}" type="datetimeFigureOut">
              <a:rPr lang="en-US" smtClean="0"/>
              <a:pPr/>
              <a:t>7/19/2023</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B82CCC60-E8CD-4174-8B1A-7DF615B22EEF}" type="slidenum">
              <a:rPr lang="en-US" smtClean="0"/>
              <a:pPr/>
              <a:t>‹#›</a:t>
            </a:fld>
            <a:endParaRPr lang="en-US"/>
          </a:p>
        </p:txBody>
      </p:sp>
      <p:sp>
        <p:nvSpPr>
          <p:cNvPr id="7" name="TextBox 6">
            <a:extLst>
              <a:ext uri="{FF2B5EF4-FFF2-40B4-BE49-F238E27FC236}">
                <a16:creationId xmlns:a16="http://schemas.microsoft.com/office/drawing/2014/main" xmlns="" id="{11E867DF-3DCA-4725-94F0-F2B6BD747A82}"/>
              </a:ext>
            </a:extLst>
          </p:cNvPr>
          <p:cNvSpPr txBox="1"/>
          <p:nvPr userDrawn="1"/>
        </p:nvSpPr>
        <p:spPr>
          <a:xfrm>
            <a:off x="-9150" y="5213747"/>
            <a:ext cx="8389625" cy="523220"/>
          </a:xfrm>
          <a:prstGeom prst="rect">
            <a:avLst/>
          </a:prstGeom>
          <a:noFill/>
        </p:spPr>
        <p:txBody>
          <a:bodyPr wrap="square" rtlCol="0">
            <a:spAutoFit/>
          </a:bodyPr>
          <a:lstStyle/>
          <a:p>
            <a:r>
              <a:rPr lang="en-US" sz="1400" dirty="0">
                <a:solidFill>
                  <a:schemeClr val="bg1">
                    <a:lumMod val="65000"/>
                  </a:schemeClr>
                </a:solidFill>
              </a:rPr>
              <a:t>This presentation uses a free template provided by FPPT.com</a:t>
            </a:r>
          </a:p>
          <a:p>
            <a:r>
              <a:rPr lang="en-US" sz="1400" dirty="0">
                <a:solidFill>
                  <a:schemeClr val="bg1">
                    <a:lumMod val="65000"/>
                  </a:schemeClr>
                </a:solidFill>
              </a:rPr>
              <a:t>www.free-power-point-templates.com</a:t>
            </a:r>
          </a:p>
        </p:txBody>
      </p:sp>
    </p:spTree>
    <p:extLst>
      <p:ext uri="{BB962C8B-B14F-4D97-AF65-F5344CB8AC3E}">
        <p14:creationId xmlns:p14="http://schemas.microsoft.com/office/powerpoint/2010/main" val="19440393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3279" y="2816942"/>
            <a:ext cx="7860890" cy="1489587"/>
          </a:xfrm>
        </p:spPr>
        <p:txBody>
          <a:bodyPr>
            <a:normAutofit/>
          </a:bodyPr>
          <a:lstStyle/>
          <a:p>
            <a:r>
              <a:rPr lang="tr-TR" dirty="0" smtClean="0"/>
              <a:t>Bilimsel Araştırma Yöntemler ve Etik</a:t>
            </a:r>
            <a:endParaRPr lang="en-US" dirty="0"/>
          </a:p>
        </p:txBody>
      </p:sp>
    </p:spTree>
    <p:extLst>
      <p:ext uri="{BB962C8B-B14F-4D97-AF65-F5344CB8AC3E}">
        <p14:creationId xmlns:p14="http://schemas.microsoft.com/office/powerpoint/2010/main" val="3639203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Birincil Dürtü: Merak</a:t>
            </a:r>
            <a:endParaRPr lang="en-US" dirty="0"/>
          </a:p>
        </p:txBody>
      </p:sp>
      <p:sp>
        <p:nvSpPr>
          <p:cNvPr id="3" name="Content Placeholder 2"/>
          <p:cNvSpPr>
            <a:spLocks noGrp="1"/>
          </p:cNvSpPr>
          <p:nvPr>
            <p:ph idx="1"/>
          </p:nvPr>
        </p:nvSpPr>
        <p:spPr/>
        <p:txBody>
          <a:bodyPr/>
          <a:lstStyle/>
          <a:p>
            <a:pPr marL="0" indent="0" algn="just">
              <a:buNone/>
            </a:pPr>
            <a:r>
              <a:rPr lang="tr-TR" sz="2400" dirty="0" smtClean="0"/>
              <a:t>Atalarımız gözlemi çeşitli fenomenleri anlamak için birincil araç olarak </a:t>
            </a:r>
            <a:r>
              <a:rPr lang="tr-TR" sz="2400" dirty="0" smtClean="0"/>
              <a:t>kullanmışlardır</a:t>
            </a:r>
            <a:r>
              <a:rPr lang="tr-TR" sz="2400" dirty="0" smtClean="0"/>
              <a:t>. Onlar deneme yanılma yoluyla birçok </a:t>
            </a:r>
            <a:r>
              <a:rPr lang="tr-TR" sz="2400" dirty="0" smtClean="0"/>
              <a:t>alet ve </a:t>
            </a:r>
            <a:r>
              <a:rPr lang="tr-TR" sz="2400" dirty="0" smtClean="0"/>
              <a:t>icada ulaşmışlardır.</a:t>
            </a:r>
            <a:endParaRPr lang="tr-TR" sz="2400" dirty="0" smtClean="0"/>
          </a:p>
          <a:p>
            <a:pPr marL="0" indent="0" algn="just">
              <a:buNone/>
            </a:pPr>
            <a:endParaRPr lang="tr-TR" sz="2400" dirty="0"/>
          </a:p>
          <a:p>
            <a:pPr marL="0" indent="0" algn="just">
              <a:buNone/>
            </a:pPr>
            <a:r>
              <a:rPr lang="tr-TR" sz="2400" dirty="0" smtClean="0"/>
              <a:t>Keşifler veya tesadüfen icatlar </a:t>
            </a:r>
            <a:r>
              <a:rPr lang="tr-TR" sz="2400" dirty="0" smtClean="0"/>
              <a:t>bolca bulunmaktaydı. </a:t>
            </a:r>
            <a:r>
              <a:rPr lang="tr-TR" sz="2400" dirty="0" smtClean="0"/>
              <a:t>Bununla birlikte, insanlığın evrenin gizemlerini çözme arayışı, birçok zorlukla yüzleşmek zorunda </a:t>
            </a:r>
            <a:r>
              <a:rPr lang="tr-TR" sz="2400" dirty="0" smtClean="0"/>
              <a:t>kalmıştır.</a:t>
            </a:r>
            <a:endParaRPr lang="tr-TR" sz="2400" dirty="0" smtClean="0"/>
          </a:p>
          <a:p>
            <a:endParaRPr lang="en-US" dirty="0"/>
          </a:p>
        </p:txBody>
      </p:sp>
    </p:spTree>
    <p:extLst>
      <p:ext uri="{BB962C8B-B14F-4D97-AF65-F5344CB8AC3E}">
        <p14:creationId xmlns:p14="http://schemas.microsoft.com/office/powerpoint/2010/main" val="41033094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Bilgi  Güçtür</a:t>
            </a:r>
            <a:endParaRPr lang="en-US" dirty="0"/>
          </a:p>
        </p:txBody>
      </p:sp>
      <p:sp>
        <p:nvSpPr>
          <p:cNvPr id="3" name="Content Placeholder 2"/>
          <p:cNvSpPr>
            <a:spLocks noGrp="1"/>
          </p:cNvSpPr>
          <p:nvPr>
            <p:ph idx="1"/>
          </p:nvPr>
        </p:nvSpPr>
        <p:spPr/>
        <p:txBody>
          <a:bodyPr/>
          <a:lstStyle/>
          <a:p>
            <a:pPr marL="0" indent="0" algn="just">
              <a:buNone/>
            </a:pPr>
            <a:r>
              <a:rPr lang="tr-TR" sz="2400" dirty="0"/>
              <a:t>Bilinen şey bilgidir. Doğduğumuz günden itibaren bilgiyi birçok yönden edinmeye ve iyileştirmeye başlarız. Bilgi edinme ve başkalarıyla paylaşma, kişinin gücünü, özellikle de toplumdaki itibarını ve etkisini geliştirmenin temeli olarak kabul edilmektedir. </a:t>
            </a:r>
            <a:endParaRPr lang="en-US" dirty="0"/>
          </a:p>
        </p:txBody>
      </p:sp>
      <p:pic>
        <p:nvPicPr>
          <p:cNvPr id="102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58663" y="2642674"/>
            <a:ext cx="1449507" cy="1870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408219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Data/Knowledge/Information</a:t>
            </a:r>
            <a:endParaRPr lang="en-US" dirty="0"/>
          </a:p>
        </p:txBody>
      </p:sp>
      <p:sp>
        <p:nvSpPr>
          <p:cNvPr id="3" name="Content Placeholder 2"/>
          <p:cNvSpPr>
            <a:spLocks noGrp="1"/>
          </p:cNvSpPr>
          <p:nvPr>
            <p:ph idx="1"/>
          </p:nvPr>
        </p:nvSpPr>
        <p:spPr/>
        <p:txBody>
          <a:bodyPr>
            <a:normAutofit fontScale="92500" lnSpcReduction="20000"/>
          </a:bodyPr>
          <a:lstStyle/>
          <a:p>
            <a:pPr marL="0" indent="0" algn="just">
              <a:buNone/>
            </a:pPr>
            <a:r>
              <a:rPr lang="tr-TR" sz="2400" dirty="0"/>
              <a:t>Veriler, farklı edinme yöntemleriyle elde edilen ham </a:t>
            </a:r>
            <a:r>
              <a:rPr lang="tr-TR" sz="2400" dirty="0" err="1"/>
              <a:t>alfanümerik</a:t>
            </a:r>
            <a:r>
              <a:rPr lang="tr-TR" sz="2400" dirty="0"/>
              <a:t> değerlerdir. En basit haliyle veriler ham </a:t>
            </a:r>
            <a:r>
              <a:rPr lang="tr-TR" sz="2400" dirty="0" err="1"/>
              <a:t>alfanümerik</a:t>
            </a:r>
            <a:r>
              <a:rPr lang="tr-TR" sz="2400" dirty="0"/>
              <a:t> değerlerden </a:t>
            </a:r>
            <a:r>
              <a:rPr lang="tr-TR" sz="2400" dirty="0" smtClean="0"/>
              <a:t>oluşur. Bağlam </a:t>
            </a:r>
            <a:r>
              <a:rPr lang="tr-TR" sz="2400" dirty="0"/>
              <a:t>ve anlam sağlamak için veriler işlendiğinde, düzenlendiğinde veya yapılandırıldığında oluşturulur. Bilgi, esasen işlenmiş veridir.</a:t>
            </a:r>
          </a:p>
          <a:p>
            <a:pPr marL="0" indent="0" algn="just">
              <a:buNone/>
            </a:pPr>
            <a:endParaRPr lang="tr-TR" sz="2400" dirty="0"/>
          </a:p>
          <a:p>
            <a:pPr marL="0" indent="0" algn="just">
              <a:buNone/>
            </a:pPr>
            <a:r>
              <a:rPr lang="tr-TR" sz="2400" dirty="0"/>
              <a:t>Bilgi, bildiğimiz şeydir. Bilgi her bireye özgüdür ve bilgiyi yorumladığımız ve ona anlam yüklediğimiz merceği şekillendiren geçmiş deneyim ve </a:t>
            </a:r>
            <a:r>
              <a:rPr lang="tr-TR" sz="2400" dirty="0" err="1"/>
              <a:t>içgörünün</a:t>
            </a:r>
            <a:r>
              <a:rPr lang="tr-TR" sz="2400" dirty="0"/>
              <a:t> birikimidir. Bilginin eylemle sonuçlanması için, bireyin bir karar verme ve uygulama yetkisine ve kapasitesine sahip olması gerekir. Etkiye yol açabilecek eyleme geçirilebilir bilgiler üretmek için bilgi (ve yetki) gereklidir.</a:t>
            </a:r>
            <a:endParaRPr lang="en-US" dirty="0"/>
          </a:p>
        </p:txBody>
      </p:sp>
    </p:spTree>
    <p:extLst>
      <p:ext uri="{BB962C8B-B14F-4D97-AF65-F5344CB8AC3E}">
        <p14:creationId xmlns:p14="http://schemas.microsoft.com/office/powerpoint/2010/main" val="33172413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Data/Knowledge/Information</a:t>
            </a:r>
            <a:endParaRPr lang="en-US" dirty="0"/>
          </a:p>
        </p:txBody>
      </p:sp>
      <p:sp>
        <p:nvSpPr>
          <p:cNvPr id="3" name="Content Placeholder 2"/>
          <p:cNvSpPr>
            <a:spLocks noGrp="1"/>
          </p:cNvSpPr>
          <p:nvPr>
            <p:ph idx="1"/>
          </p:nvPr>
        </p:nvSpPr>
        <p:spPr/>
        <p:txBody>
          <a:bodyPr>
            <a:normAutofit fontScale="85000" lnSpcReduction="20000"/>
          </a:bodyPr>
          <a:lstStyle/>
          <a:p>
            <a:pPr marL="0" indent="0" algn="just">
              <a:buNone/>
            </a:pPr>
            <a:r>
              <a:rPr lang="tr-TR" sz="2400" dirty="0" smtClean="0">
                <a:solidFill>
                  <a:srgbClr val="FF0000"/>
                </a:solidFill>
              </a:rPr>
              <a:t>Data</a:t>
            </a:r>
            <a:r>
              <a:rPr lang="tr-TR" sz="2400" dirty="0" smtClean="0"/>
              <a:t>, </a:t>
            </a:r>
            <a:r>
              <a:rPr lang="tr-TR" sz="2400" dirty="0"/>
              <a:t>farklı edinme yöntemleriyle elde edilen ham </a:t>
            </a:r>
            <a:r>
              <a:rPr lang="tr-TR" sz="2400" dirty="0" smtClean="0"/>
              <a:t>alfa numerik </a:t>
            </a:r>
            <a:r>
              <a:rPr lang="tr-TR" sz="2400" dirty="0"/>
              <a:t>değerlerdir. En basit haliyle veriler ham </a:t>
            </a:r>
            <a:r>
              <a:rPr lang="tr-TR" sz="2400" dirty="0" smtClean="0"/>
              <a:t>alfa numerik </a:t>
            </a:r>
            <a:r>
              <a:rPr lang="tr-TR" sz="2400" dirty="0"/>
              <a:t>değerlerden oluşur</a:t>
            </a:r>
            <a:r>
              <a:rPr lang="tr-TR" sz="2400" dirty="0" smtClean="0"/>
              <a:t>.</a:t>
            </a:r>
          </a:p>
          <a:p>
            <a:pPr marL="0" indent="0" algn="just">
              <a:buNone/>
            </a:pPr>
            <a:endParaRPr lang="tr-TR" sz="2400" dirty="0"/>
          </a:p>
          <a:p>
            <a:pPr marL="0" indent="0" algn="just">
              <a:buNone/>
            </a:pPr>
            <a:r>
              <a:rPr lang="tr-TR" sz="2400" dirty="0" smtClean="0">
                <a:solidFill>
                  <a:srgbClr val="FF0000"/>
                </a:solidFill>
              </a:rPr>
              <a:t>Information</a:t>
            </a:r>
            <a:r>
              <a:rPr lang="tr-TR" sz="2400" dirty="0" smtClean="0"/>
              <a:t>, </a:t>
            </a:r>
            <a:r>
              <a:rPr lang="tr-TR" sz="2400" dirty="0"/>
              <a:t>bağlam ve anlam sağlamak için veriler işlendiğinde, düzenlendiğinde veya yapılandırıldığında oluşturulur. </a:t>
            </a:r>
            <a:r>
              <a:rPr lang="tr-TR" sz="2400" dirty="0" smtClean="0">
                <a:solidFill>
                  <a:srgbClr val="FF0000"/>
                </a:solidFill>
              </a:rPr>
              <a:t>Information, </a:t>
            </a:r>
            <a:r>
              <a:rPr lang="tr-TR" sz="2400" dirty="0"/>
              <a:t>esasen işlenmiş veridir.</a:t>
            </a:r>
          </a:p>
          <a:p>
            <a:pPr marL="0" indent="0" algn="just">
              <a:buNone/>
            </a:pPr>
            <a:endParaRPr lang="tr-TR" sz="2400" dirty="0"/>
          </a:p>
          <a:p>
            <a:pPr marL="0" indent="0" algn="just">
              <a:buNone/>
            </a:pPr>
            <a:r>
              <a:rPr lang="tr-TR" sz="2400" dirty="0" smtClean="0">
                <a:solidFill>
                  <a:srgbClr val="FF0000"/>
                </a:solidFill>
              </a:rPr>
              <a:t>Knowledge</a:t>
            </a:r>
            <a:r>
              <a:rPr lang="tr-TR" sz="2400" dirty="0" smtClean="0"/>
              <a:t>, </a:t>
            </a:r>
            <a:r>
              <a:rPr lang="tr-TR" sz="2400" dirty="0"/>
              <a:t>bildiğimiz şeydir. </a:t>
            </a:r>
            <a:r>
              <a:rPr lang="tr-TR" sz="2400" dirty="0" smtClean="0">
                <a:solidFill>
                  <a:srgbClr val="FF0000"/>
                </a:solidFill>
              </a:rPr>
              <a:t>Knowledge</a:t>
            </a:r>
            <a:r>
              <a:rPr lang="tr-TR" sz="2400" dirty="0" smtClean="0"/>
              <a:t> </a:t>
            </a:r>
            <a:r>
              <a:rPr lang="tr-TR" sz="2400" dirty="0"/>
              <a:t>her bireye özgüdür ve bilgiyi yorumladığımız ve ona anlam yüklediğimiz merceği şekillendiren geçmiş deneyim ve </a:t>
            </a:r>
            <a:r>
              <a:rPr lang="tr-TR" sz="2400" dirty="0" err="1"/>
              <a:t>içgörünün</a:t>
            </a:r>
            <a:r>
              <a:rPr lang="tr-TR" sz="2400" dirty="0"/>
              <a:t> birikimidir. </a:t>
            </a:r>
            <a:r>
              <a:rPr lang="tr-TR" sz="2400" dirty="0" smtClean="0">
                <a:solidFill>
                  <a:srgbClr val="FF0000"/>
                </a:solidFill>
              </a:rPr>
              <a:t>Knowledge</a:t>
            </a:r>
            <a:r>
              <a:rPr lang="tr-TR" sz="2400" dirty="0" smtClean="0"/>
              <a:t> </a:t>
            </a:r>
            <a:r>
              <a:rPr lang="tr-TR" sz="2400" dirty="0"/>
              <a:t>eylemle sonuçlanması için, bireyin bir karar verme ve uygulama yetkisine ve kapasitesine sahip olması gerekir. Etkiye yol açabilecek eyleme geçirilebilir </a:t>
            </a:r>
            <a:r>
              <a:rPr lang="tr-TR" sz="2400" dirty="0" err="1" smtClean="0">
                <a:solidFill>
                  <a:srgbClr val="FF0000"/>
                </a:solidFill>
              </a:rPr>
              <a:t>information</a:t>
            </a:r>
            <a:r>
              <a:rPr lang="tr-TR" sz="2400" dirty="0" smtClean="0"/>
              <a:t> </a:t>
            </a:r>
            <a:r>
              <a:rPr lang="tr-TR" sz="2400" dirty="0"/>
              <a:t>üretmek için </a:t>
            </a:r>
            <a:r>
              <a:rPr lang="tr-TR" sz="2400" dirty="0" err="1" smtClean="0">
                <a:solidFill>
                  <a:srgbClr val="FF0000"/>
                </a:solidFill>
              </a:rPr>
              <a:t>knowledge</a:t>
            </a:r>
            <a:r>
              <a:rPr lang="tr-TR" sz="2400" dirty="0" smtClean="0"/>
              <a:t> </a:t>
            </a:r>
            <a:r>
              <a:rPr lang="tr-TR" sz="2400" dirty="0"/>
              <a:t>(ve yetki) gereklidir.</a:t>
            </a:r>
            <a:endParaRPr lang="en-US" dirty="0"/>
          </a:p>
        </p:txBody>
      </p:sp>
    </p:spTree>
    <p:extLst>
      <p:ext uri="{BB962C8B-B14F-4D97-AF65-F5344CB8AC3E}">
        <p14:creationId xmlns:p14="http://schemas.microsoft.com/office/powerpoint/2010/main" val="12370861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Data/Knowledge/Information</a:t>
            </a:r>
            <a:endParaRPr lang="en-US" dirty="0"/>
          </a:p>
        </p:txBody>
      </p:sp>
      <p:sp>
        <p:nvSpPr>
          <p:cNvPr id="3" name="Content Placeholder 2"/>
          <p:cNvSpPr>
            <a:spLocks noGrp="1"/>
          </p:cNvSpPr>
          <p:nvPr>
            <p:ph idx="1"/>
          </p:nvPr>
        </p:nvSpPr>
        <p:spPr/>
        <p:txBody>
          <a:bodyPr>
            <a:normAutofit fontScale="92500"/>
          </a:bodyPr>
          <a:lstStyle/>
          <a:p>
            <a:pPr marL="0" indent="0" algn="just">
              <a:buNone/>
            </a:pPr>
            <a:r>
              <a:rPr lang="tr-TR" sz="2400" dirty="0"/>
              <a:t>Diğer bir deyişle, bilgi, pratik becerilerde olduğu gibi örtük bilgi veya bir konunun teorik olarak anlaşılmasında olduğu gibi açık bilgi olabilir. Bilgi, mantıklı ifadeler, görüşler, gerçekler, kavramlar veya fikirler gibi herhangi bir medya aracılığıyla iletilen bilgidir. Bilgi ancak kavrandığında ve anlaşıldığında bilgi olur</a:t>
            </a:r>
            <a:r>
              <a:rPr lang="tr-TR" sz="2400" dirty="0" smtClean="0"/>
              <a:t>.</a:t>
            </a:r>
          </a:p>
          <a:p>
            <a:pPr marL="0" indent="0" algn="just">
              <a:buNone/>
            </a:pPr>
            <a:r>
              <a:rPr lang="tr-TR" sz="2400" dirty="0" smtClean="0"/>
              <a:t>---------------------------------------------------------</a:t>
            </a:r>
          </a:p>
          <a:p>
            <a:pPr marL="0" indent="0" algn="just">
              <a:buNone/>
            </a:pPr>
            <a:r>
              <a:rPr lang="en-US" sz="2200" dirty="0" err="1"/>
              <a:t>Diğer</a:t>
            </a:r>
            <a:r>
              <a:rPr lang="en-US" sz="2200" dirty="0"/>
              <a:t> </a:t>
            </a:r>
            <a:r>
              <a:rPr lang="en-US" sz="2200" dirty="0" err="1"/>
              <a:t>bir</a:t>
            </a:r>
            <a:r>
              <a:rPr lang="en-US" sz="2200" dirty="0"/>
              <a:t> </a:t>
            </a:r>
            <a:r>
              <a:rPr lang="en-US" sz="2200" dirty="0" err="1"/>
              <a:t>deyişle</a:t>
            </a:r>
            <a:r>
              <a:rPr lang="en-US" sz="2200" dirty="0"/>
              <a:t>, </a:t>
            </a:r>
            <a:r>
              <a:rPr lang="tr-TR" sz="2200" dirty="0" err="1" smtClean="0">
                <a:solidFill>
                  <a:srgbClr val="FF0000"/>
                </a:solidFill>
              </a:rPr>
              <a:t>knowledge</a:t>
            </a:r>
            <a:r>
              <a:rPr lang="en-US" sz="2200" dirty="0" smtClean="0"/>
              <a:t>, </a:t>
            </a:r>
            <a:r>
              <a:rPr lang="en-US" sz="2200" dirty="0" err="1"/>
              <a:t>pratik</a:t>
            </a:r>
            <a:r>
              <a:rPr lang="en-US" sz="2200" dirty="0"/>
              <a:t> </a:t>
            </a:r>
            <a:r>
              <a:rPr lang="en-US" sz="2200" dirty="0" err="1"/>
              <a:t>becerilerde</a:t>
            </a:r>
            <a:r>
              <a:rPr lang="en-US" sz="2200" dirty="0"/>
              <a:t> </a:t>
            </a:r>
            <a:r>
              <a:rPr lang="en-US" sz="2200" dirty="0" err="1"/>
              <a:t>olduğu</a:t>
            </a:r>
            <a:r>
              <a:rPr lang="en-US" sz="2200" dirty="0"/>
              <a:t> </a:t>
            </a:r>
            <a:r>
              <a:rPr lang="en-US" sz="2200" dirty="0" err="1"/>
              <a:t>gibi</a:t>
            </a:r>
            <a:r>
              <a:rPr lang="en-US" sz="2200" dirty="0"/>
              <a:t> </a:t>
            </a:r>
            <a:r>
              <a:rPr lang="tr-TR" sz="2200" dirty="0" err="1" smtClean="0">
                <a:solidFill>
                  <a:srgbClr val="FF0000"/>
                </a:solidFill>
              </a:rPr>
              <a:t>implicit</a:t>
            </a:r>
            <a:r>
              <a:rPr lang="en-US" sz="2200" dirty="0" smtClean="0">
                <a:solidFill>
                  <a:srgbClr val="FF0000"/>
                </a:solidFill>
              </a:rPr>
              <a:t> </a:t>
            </a:r>
            <a:r>
              <a:rPr lang="tr-TR" sz="2200" dirty="0" err="1" smtClean="0">
                <a:solidFill>
                  <a:srgbClr val="FF0000"/>
                </a:solidFill>
              </a:rPr>
              <a:t>knowledge</a:t>
            </a:r>
            <a:r>
              <a:rPr lang="tr-TR" sz="2200" dirty="0" smtClean="0"/>
              <a:t> </a:t>
            </a:r>
            <a:r>
              <a:rPr lang="en-US" sz="2200" dirty="0" err="1" smtClean="0"/>
              <a:t>veya</a:t>
            </a:r>
            <a:r>
              <a:rPr lang="en-US" sz="2200" dirty="0" smtClean="0"/>
              <a:t> </a:t>
            </a:r>
            <a:r>
              <a:rPr lang="en-US" sz="2200" dirty="0" err="1"/>
              <a:t>bir</a:t>
            </a:r>
            <a:r>
              <a:rPr lang="en-US" sz="2200" dirty="0"/>
              <a:t> </a:t>
            </a:r>
            <a:r>
              <a:rPr lang="en-US" sz="2200" dirty="0" err="1"/>
              <a:t>konunun</a:t>
            </a:r>
            <a:r>
              <a:rPr lang="en-US" sz="2200" dirty="0"/>
              <a:t> </a:t>
            </a:r>
            <a:r>
              <a:rPr lang="en-US" sz="2200" dirty="0" err="1"/>
              <a:t>teorik</a:t>
            </a:r>
            <a:r>
              <a:rPr lang="en-US" sz="2200" dirty="0"/>
              <a:t> </a:t>
            </a:r>
            <a:r>
              <a:rPr lang="en-US" sz="2200" dirty="0" err="1"/>
              <a:t>olarak</a:t>
            </a:r>
            <a:r>
              <a:rPr lang="en-US" sz="2200" dirty="0"/>
              <a:t> </a:t>
            </a:r>
            <a:r>
              <a:rPr lang="en-US" sz="2200" dirty="0" err="1"/>
              <a:t>anlaşılmasında</a:t>
            </a:r>
            <a:r>
              <a:rPr lang="en-US" sz="2200" dirty="0"/>
              <a:t> </a:t>
            </a:r>
            <a:r>
              <a:rPr lang="en-US" sz="2200" dirty="0" err="1"/>
              <a:t>olduğu</a:t>
            </a:r>
            <a:r>
              <a:rPr lang="en-US" sz="2200" dirty="0"/>
              <a:t> </a:t>
            </a:r>
            <a:r>
              <a:rPr lang="en-US" sz="2200" dirty="0" err="1"/>
              <a:t>gibi</a:t>
            </a:r>
            <a:r>
              <a:rPr lang="en-US" sz="2200" dirty="0"/>
              <a:t> </a:t>
            </a:r>
            <a:r>
              <a:rPr lang="tr-TR" sz="2200" dirty="0" err="1" smtClean="0">
                <a:solidFill>
                  <a:srgbClr val="FF0000"/>
                </a:solidFill>
              </a:rPr>
              <a:t>explicit</a:t>
            </a:r>
            <a:r>
              <a:rPr lang="tr-TR" sz="2200" dirty="0" smtClean="0">
                <a:solidFill>
                  <a:srgbClr val="FF0000"/>
                </a:solidFill>
              </a:rPr>
              <a:t> </a:t>
            </a:r>
            <a:r>
              <a:rPr lang="tr-TR" sz="2200" dirty="0" err="1" smtClean="0">
                <a:solidFill>
                  <a:srgbClr val="FF0000"/>
                </a:solidFill>
              </a:rPr>
              <a:t>knowledge</a:t>
            </a:r>
            <a:r>
              <a:rPr lang="tr-TR" sz="2200" dirty="0" smtClean="0">
                <a:solidFill>
                  <a:srgbClr val="FF0000"/>
                </a:solidFill>
              </a:rPr>
              <a:t> </a:t>
            </a:r>
            <a:r>
              <a:rPr lang="en-US" sz="2200" dirty="0" err="1" smtClean="0"/>
              <a:t>olabilir</a:t>
            </a:r>
            <a:r>
              <a:rPr lang="en-US" sz="2200" dirty="0"/>
              <a:t>. </a:t>
            </a:r>
            <a:r>
              <a:rPr lang="tr-TR" sz="2200" dirty="0" smtClean="0">
                <a:solidFill>
                  <a:srgbClr val="FF0000"/>
                </a:solidFill>
              </a:rPr>
              <a:t>Information</a:t>
            </a:r>
            <a:r>
              <a:rPr lang="en-US" sz="2200" dirty="0" smtClean="0"/>
              <a:t>, </a:t>
            </a:r>
            <a:r>
              <a:rPr lang="en-US" sz="2200" dirty="0" err="1"/>
              <a:t>mantıklı</a:t>
            </a:r>
            <a:r>
              <a:rPr lang="en-US" sz="2200" dirty="0"/>
              <a:t> </a:t>
            </a:r>
            <a:r>
              <a:rPr lang="en-US" sz="2200" dirty="0" err="1"/>
              <a:t>ifadeler</a:t>
            </a:r>
            <a:r>
              <a:rPr lang="en-US" sz="2200" dirty="0"/>
              <a:t>, </a:t>
            </a:r>
            <a:r>
              <a:rPr lang="en-US" sz="2200" dirty="0" err="1"/>
              <a:t>görüşler</a:t>
            </a:r>
            <a:r>
              <a:rPr lang="en-US" sz="2200" dirty="0"/>
              <a:t>, </a:t>
            </a:r>
            <a:r>
              <a:rPr lang="en-US" sz="2200" dirty="0" err="1"/>
              <a:t>gerçekler</a:t>
            </a:r>
            <a:r>
              <a:rPr lang="en-US" sz="2200" dirty="0"/>
              <a:t>, </a:t>
            </a:r>
            <a:r>
              <a:rPr lang="en-US" sz="2200" dirty="0" err="1"/>
              <a:t>kavramlar</a:t>
            </a:r>
            <a:r>
              <a:rPr lang="en-US" sz="2200" dirty="0"/>
              <a:t> </a:t>
            </a:r>
            <a:r>
              <a:rPr lang="en-US" sz="2200" dirty="0" err="1"/>
              <a:t>veya</a:t>
            </a:r>
            <a:r>
              <a:rPr lang="en-US" sz="2200" dirty="0"/>
              <a:t> </a:t>
            </a:r>
            <a:r>
              <a:rPr lang="en-US" sz="2200" dirty="0" err="1"/>
              <a:t>fikirler</a:t>
            </a:r>
            <a:r>
              <a:rPr lang="en-US" sz="2200" dirty="0"/>
              <a:t> </a:t>
            </a:r>
            <a:r>
              <a:rPr lang="en-US" sz="2200" dirty="0" err="1"/>
              <a:t>gibi</a:t>
            </a:r>
            <a:r>
              <a:rPr lang="en-US" sz="2200" dirty="0"/>
              <a:t> </a:t>
            </a:r>
            <a:r>
              <a:rPr lang="en-US" sz="2200" dirty="0" err="1"/>
              <a:t>herhangi</a:t>
            </a:r>
            <a:r>
              <a:rPr lang="en-US" sz="2200" dirty="0"/>
              <a:t> </a:t>
            </a:r>
            <a:r>
              <a:rPr lang="en-US" sz="2200" dirty="0" err="1"/>
              <a:t>bir</a:t>
            </a:r>
            <a:r>
              <a:rPr lang="en-US" sz="2200" dirty="0"/>
              <a:t> </a:t>
            </a:r>
            <a:r>
              <a:rPr lang="en-US" sz="2200" dirty="0" err="1"/>
              <a:t>medya</a:t>
            </a:r>
            <a:r>
              <a:rPr lang="en-US" sz="2200" dirty="0"/>
              <a:t> </a:t>
            </a:r>
            <a:r>
              <a:rPr lang="en-US" sz="2200" dirty="0" err="1"/>
              <a:t>aracılığıyla</a:t>
            </a:r>
            <a:r>
              <a:rPr lang="en-US" sz="2200" dirty="0"/>
              <a:t> </a:t>
            </a:r>
            <a:r>
              <a:rPr lang="en-US" sz="2200" dirty="0" err="1"/>
              <a:t>iletilen</a:t>
            </a:r>
            <a:r>
              <a:rPr lang="en-US" sz="2200" dirty="0"/>
              <a:t> </a:t>
            </a:r>
            <a:r>
              <a:rPr lang="en-US" sz="2200" dirty="0" err="1"/>
              <a:t>bilgidir</a:t>
            </a:r>
            <a:r>
              <a:rPr lang="en-US" sz="2200" dirty="0">
                <a:solidFill>
                  <a:srgbClr val="FF0000"/>
                </a:solidFill>
              </a:rPr>
              <a:t>. </a:t>
            </a:r>
            <a:r>
              <a:rPr lang="tr-TR" sz="2200" dirty="0" smtClean="0">
                <a:solidFill>
                  <a:srgbClr val="FF0000"/>
                </a:solidFill>
              </a:rPr>
              <a:t>Information</a:t>
            </a:r>
            <a:r>
              <a:rPr lang="en-US" sz="2200" dirty="0" smtClean="0">
                <a:solidFill>
                  <a:srgbClr val="FF0000"/>
                </a:solidFill>
              </a:rPr>
              <a:t> </a:t>
            </a:r>
            <a:r>
              <a:rPr lang="en-US" sz="2200" dirty="0" err="1"/>
              <a:t>ancak</a:t>
            </a:r>
            <a:r>
              <a:rPr lang="en-US" sz="2200" dirty="0"/>
              <a:t> </a:t>
            </a:r>
            <a:r>
              <a:rPr lang="en-US" sz="2200" dirty="0" err="1"/>
              <a:t>kavrandığında</a:t>
            </a:r>
            <a:r>
              <a:rPr lang="en-US" sz="2200" dirty="0"/>
              <a:t> ve </a:t>
            </a:r>
            <a:r>
              <a:rPr lang="en-US" sz="2200" dirty="0" err="1"/>
              <a:t>anlaşıldığında</a:t>
            </a:r>
            <a:r>
              <a:rPr lang="en-US" sz="2200" dirty="0"/>
              <a:t> </a:t>
            </a:r>
            <a:r>
              <a:rPr lang="tr-TR" sz="2200" dirty="0" err="1" smtClean="0">
                <a:solidFill>
                  <a:srgbClr val="FF0000"/>
                </a:solidFill>
              </a:rPr>
              <a:t>knowledge</a:t>
            </a:r>
            <a:r>
              <a:rPr lang="en-US" sz="2200" dirty="0" smtClean="0"/>
              <a:t> </a:t>
            </a:r>
            <a:r>
              <a:rPr lang="en-US" sz="2200" dirty="0" err="1"/>
              <a:t>olur</a:t>
            </a:r>
            <a:r>
              <a:rPr lang="en-US" sz="2200" dirty="0"/>
              <a:t>.</a:t>
            </a:r>
          </a:p>
        </p:txBody>
      </p:sp>
    </p:spTree>
    <p:extLst>
      <p:ext uri="{BB962C8B-B14F-4D97-AF65-F5344CB8AC3E}">
        <p14:creationId xmlns:p14="http://schemas.microsoft.com/office/powerpoint/2010/main" val="5184792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Data/Knowledge/Information</a:t>
            </a:r>
            <a:endParaRPr lang="en-US" dirty="0"/>
          </a:p>
        </p:txBody>
      </p:sp>
      <p:pic>
        <p:nvPicPr>
          <p:cNvPr id="1026" name="Picture 2" descr="https://internetofwater.org/wp-content/uploads/2018/11/01-What-are-data-0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188" y="2082110"/>
            <a:ext cx="8587768" cy="17745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55841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Yöntemler</a:t>
            </a:r>
            <a:endParaRPr lang="en-US" dirty="0"/>
          </a:p>
        </p:txBody>
      </p:sp>
      <p:sp>
        <p:nvSpPr>
          <p:cNvPr id="3" name="Content Placeholder 2"/>
          <p:cNvSpPr>
            <a:spLocks noGrp="1"/>
          </p:cNvSpPr>
          <p:nvPr>
            <p:ph idx="1"/>
          </p:nvPr>
        </p:nvSpPr>
        <p:spPr/>
        <p:txBody>
          <a:bodyPr>
            <a:normAutofit/>
          </a:bodyPr>
          <a:lstStyle/>
          <a:p>
            <a:pPr marL="0" indent="0" algn="just">
              <a:buNone/>
            </a:pPr>
            <a:r>
              <a:rPr lang="tr-TR" sz="2200" dirty="0" err="1" smtClean="0"/>
              <a:t>Kerlinger</a:t>
            </a:r>
            <a:r>
              <a:rPr lang="tr-TR" sz="2200" dirty="0" smtClean="0"/>
              <a:t> (1986), ünlü bir Amerikalı filozof olan Charles </a:t>
            </a:r>
            <a:r>
              <a:rPr lang="tr-TR" sz="2200" dirty="0" err="1" smtClean="0"/>
              <a:t>Sanders</a:t>
            </a:r>
            <a:r>
              <a:rPr lang="tr-TR" sz="2200" dirty="0" smtClean="0"/>
              <a:t> </a:t>
            </a:r>
            <a:r>
              <a:rPr lang="tr-TR" sz="2200" dirty="0" err="1" smtClean="0"/>
              <a:t>Peirce'den</a:t>
            </a:r>
            <a:r>
              <a:rPr lang="tr-TR" sz="2200" dirty="0" smtClean="0"/>
              <a:t> (1839–1914) alıntı yaparak, bilgi edinmenin veya inançları düzeltmenin dört yöntemini tanımlamıştır:</a:t>
            </a:r>
          </a:p>
          <a:p>
            <a:pPr algn="just"/>
            <a:r>
              <a:rPr lang="tr-TR" sz="2200" dirty="0" smtClean="0"/>
              <a:t>Dayanıklılık yöntemi</a:t>
            </a:r>
            <a:endParaRPr lang="tr-TR" sz="2200" dirty="0"/>
          </a:p>
          <a:p>
            <a:pPr algn="just"/>
            <a:r>
              <a:rPr lang="tr-TR" sz="2200" dirty="0" smtClean="0"/>
              <a:t>Otorite </a:t>
            </a:r>
            <a:r>
              <a:rPr lang="tr-TR" sz="2200" dirty="0"/>
              <a:t>yöntemi</a:t>
            </a:r>
          </a:p>
          <a:p>
            <a:pPr algn="just"/>
            <a:r>
              <a:rPr lang="tr-TR" sz="2200" dirty="0"/>
              <a:t>Sezgi yöntemi</a:t>
            </a:r>
          </a:p>
          <a:p>
            <a:pPr algn="just"/>
            <a:r>
              <a:rPr lang="tr-TR" sz="2200" dirty="0" smtClean="0"/>
              <a:t>Bilim </a:t>
            </a:r>
            <a:r>
              <a:rPr lang="tr-TR" sz="2200" dirty="0"/>
              <a:t>yöntemi</a:t>
            </a:r>
          </a:p>
        </p:txBody>
      </p:sp>
    </p:spTree>
    <p:extLst>
      <p:ext uri="{BB962C8B-B14F-4D97-AF65-F5344CB8AC3E}">
        <p14:creationId xmlns:p14="http://schemas.microsoft.com/office/powerpoint/2010/main" val="18091826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a:t>Dayanıklılık </a:t>
            </a:r>
            <a:r>
              <a:rPr lang="tr-TR" dirty="0" smtClean="0"/>
              <a:t>yöntemi</a:t>
            </a:r>
            <a:endParaRPr lang="en-US" dirty="0"/>
          </a:p>
        </p:txBody>
      </p:sp>
      <p:sp>
        <p:nvSpPr>
          <p:cNvPr id="3" name="Content Placeholder 2"/>
          <p:cNvSpPr>
            <a:spLocks noGrp="1"/>
          </p:cNvSpPr>
          <p:nvPr>
            <p:ph idx="1"/>
          </p:nvPr>
        </p:nvSpPr>
        <p:spPr/>
        <p:txBody>
          <a:bodyPr>
            <a:normAutofit/>
          </a:bodyPr>
          <a:lstStyle/>
          <a:p>
            <a:pPr marL="0" indent="0" algn="just">
              <a:buNone/>
            </a:pPr>
            <a:r>
              <a:rPr lang="tr-TR" sz="2200" dirty="0"/>
              <a:t>Muhtemelen yetişme tarzımız ve sosyalleşme tarzımız nedeniyle bazı şeylerin doğru olduğuna inanıyor ve kabul ediyoruz. Bunlar erken çocukluktan itibaren bize öğretiliyor veya dayatılıyor. Halk arasında, inancın tekrarı ne kadar sık olursa, geçerliliği o kadar artar</a:t>
            </a:r>
            <a:r>
              <a:rPr lang="tr-TR" sz="2200" dirty="0" smtClean="0"/>
              <a:t>.</a:t>
            </a:r>
          </a:p>
          <a:p>
            <a:pPr marL="0" indent="0" algn="just">
              <a:buNone/>
            </a:pPr>
            <a:endParaRPr lang="tr-TR" sz="2200" dirty="0"/>
          </a:p>
          <a:p>
            <a:pPr marL="0" indent="0" algn="just">
              <a:buNone/>
            </a:pPr>
            <a:r>
              <a:rPr lang="tr-TR" sz="2200" dirty="0"/>
              <a:t>Örneğin toplumda var olan dini inançların, maneviyatın, alametlerin, hurafelerin ve astrolojinin çoğu, </a:t>
            </a:r>
            <a:r>
              <a:rPr lang="tr-TR" sz="2200" dirty="0" smtClean="0"/>
              <a:t>dayanıklılık yöntemiyle </a:t>
            </a:r>
            <a:r>
              <a:rPr lang="tr-TR" sz="2200" dirty="0"/>
              <a:t>olmaktadır. İnsanlar bu tür inançlara bağlı kalırlar ve onları değiştirmek çok zordur.</a:t>
            </a:r>
            <a:endParaRPr lang="tr-TR" sz="2200" dirty="0" smtClean="0"/>
          </a:p>
        </p:txBody>
      </p:sp>
    </p:spTree>
    <p:extLst>
      <p:ext uri="{BB962C8B-B14F-4D97-AF65-F5344CB8AC3E}">
        <p14:creationId xmlns:p14="http://schemas.microsoft.com/office/powerpoint/2010/main" val="31837976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a:t>Otorite yöntemi</a:t>
            </a:r>
          </a:p>
        </p:txBody>
      </p:sp>
      <p:sp>
        <p:nvSpPr>
          <p:cNvPr id="3" name="Content Placeholder 2"/>
          <p:cNvSpPr>
            <a:spLocks noGrp="1"/>
          </p:cNvSpPr>
          <p:nvPr>
            <p:ph idx="1"/>
          </p:nvPr>
        </p:nvSpPr>
        <p:spPr/>
        <p:txBody>
          <a:bodyPr>
            <a:normAutofit/>
          </a:bodyPr>
          <a:lstStyle/>
          <a:p>
            <a:pPr marL="0" indent="0" algn="just">
              <a:buNone/>
            </a:pPr>
            <a:r>
              <a:rPr lang="tr-TR" sz="2200" dirty="0"/>
              <a:t>Eskiden kimsenin otoriteyi sorgulamasına izin verilmezdi. </a:t>
            </a:r>
            <a:r>
              <a:rPr lang="tr-TR" sz="2200" dirty="0" smtClean="0"/>
              <a:t>Otorite </a:t>
            </a:r>
            <a:r>
              <a:rPr lang="tr-TR" sz="2200" dirty="0"/>
              <a:t>krallar, rahipler veya diğer liderler </a:t>
            </a:r>
            <a:r>
              <a:rPr lang="tr-TR" sz="2200" dirty="0" smtClean="0"/>
              <a:t>olabilirdi. </a:t>
            </a:r>
            <a:r>
              <a:rPr lang="tr-TR" sz="2200" dirty="0"/>
              <a:t>İnsanlar genellikle kendilerine verilen bilgileri otoriteye dayalı olarak kabul ederler</a:t>
            </a:r>
            <a:r>
              <a:rPr lang="tr-TR" sz="2200" dirty="0" smtClean="0"/>
              <a:t>.</a:t>
            </a:r>
          </a:p>
          <a:p>
            <a:pPr marL="0" indent="0" algn="just">
              <a:buNone/>
            </a:pPr>
            <a:r>
              <a:rPr lang="tr-TR" sz="2200" dirty="0"/>
              <a:t>'Otorite </a:t>
            </a:r>
            <a:r>
              <a:rPr lang="tr-TR" sz="2200" dirty="0" err="1"/>
              <a:t>yöntemi'nin</a:t>
            </a:r>
            <a:r>
              <a:rPr lang="tr-TR" sz="2200" dirty="0"/>
              <a:t> çeşitli sorunları olmasına rağmen, </a:t>
            </a:r>
            <a:r>
              <a:rPr lang="tr-TR" sz="2200" dirty="0" smtClean="0"/>
              <a:t>‘dayanıklılık </a:t>
            </a:r>
            <a:r>
              <a:rPr lang="tr-TR" sz="2200" dirty="0" err="1"/>
              <a:t>yöntemi'nden</a:t>
            </a:r>
            <a:r>
              <a:rPr lang="tr-TR" sz="2200" dirty="0"/>
              <a:t> daha üstün olduğu düşünülmektedir. Otorite yoluyla bilgi edinme, bazı nedenlerden dolayı insanlar arasında yaygındır. Çoğu insan, doğumdan itibaren ebeveynleri tarafından </a:t>
            </a:r>
            <a:r>
              <a:rPr lang="tr-TR" sz="2200" dirty="0" smtClean="0"/>
              <a:t>otoriteleri dinleme</a:t>
            </a:r>
            <a:r>
              <a:rPr lang="tr-TR" sz="2200" dirty="0"/>
              <a:t>, güvenme ve </a:t>
            </a:r>
            <a:r>
              <a:rPr lang="tr-TR" sz="2200" dirty="0" smtClean="0"/>
              <a:t>itaat </a:t>
            </a:r>
            <a:r>
              <a:rPr lang="tr-TR" sz="2200" dirty="0"/>
              <a:t>etme önerileriyle şartlandırılır. Çoğu durumda, otoriter yöntem, bilgiyi aktarmanın en hızlı ve en verimli yöntemidir.</a:t>
            </a:r>
            <a:endParaRPr lang="tr-TR" sz="2200" dirty="0" smtClean="0"/>
          </a:p>
        </p:txBody>
      </p:sp>
    </p:spTree>
    <p:extLst>
      <p:ext uri="{BB962C8B-B14F-4D97-AF65-F5344CB8AC3E}">
        <p14:creationId xmlns:p14="http://schemas.microsoft.com/office/powerpoint/2010/main" val="34003025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a:t>Sezgi yöntemi</a:t>
            </a:r>
          </a:p>
        </p:txBody>
      </p:sp>
      <p:sp>
        <p:nvSpPr>
          <p:cNvPr id="3" name="Content Placeholder 2"/>
          <p:cNvSpPr>
            <a:spLocks noGrp="1"/>
          </p:cNvSpPr>
          <p:nvPr>
            <p:ph idx="1"/>
          </p:nvPr>
        </p:nvSpPr>
        <p:spPr/>
        <p:txBody>
          <a:bodyPr>
            <a:normAutofit/>
          </a:bodyPr>
          <a:lstStyle/>
          <a:p>
            <a:pPr marL="0" indent="0" algn="just">
              <a:buNone/>
            </a:pPr>
            <a:r>
              <a:rPr lang="tr-TR" sz="2200" dirty="0"/>
              <a:t>Sezgi yöntemi veya bilgi edinmenin a </a:t>
            </a:r>
            <a:r>
              <a:rPr lang="tr-TR" sz="2200" dirty="0" err="1"/>
              <a:t>priori</a:t>
            </a:r>
            <a:r>
              <a:rPr lang="tr-TR" sz="2200" dirty="0"/>
              <a:t> yöntemi, daha önce bahsedilen ikisinden daha üstün olarak kabul edilir. Daha önce tartışıldığı gibi, akıl yürütme </a:t>
            </a:r>
            <a:r>
              <a:rPr lang="tr-TR" sz="2200" dirty="0" smtClean="0"/>
              <a:t>'önceki</a:t>
            </a:r>
            <a:r>
              <a:rPr lang="tr-TR" sz="2200" dirty="0"/>
              <a:t>' olandan yapıldığından buna a </a:t>
            </a:r>
            <a:r>
              <a:rPr lang="tr-TR" sz="2200" dirty="0" err="1"/>
              <a:t>priori</a:t>
            </a:r>
            <a:r>
              <a:rPr lang="tr-TR" sz="2200" dirty="0"/>
              <a:t> yöntem denir. Sezgi yöntemiyle kabul edilen önermeler apaçıktır.</a:t>
            </a:r>
          </a:p>
          <a:p>
            <a:pPr marL="0" indent="0" algn="just">
              <a:buNone/>
            </a:pPr>
            <a:r>
              <a:rPr lang="tr-TR" sz="2200" dirty="0"/>
              <a:t>Ancak sezgisel önermelerde akıl, deneyimden ziyade hakikatin ölçütü olarak kabul edilir. Sebepten sonuca veya gözlemlenen olgudan gözlemlenmeyen başka bir olguya veya ilkeye muhakeme etmeye çalışır. Ancak, iki tanınmış kişi sezgiye dayalı olarak farklı sonuçlara varırsa, kimin kararının doğru olduğuna kesin olarak karar vermek zor olacaktır.</a:t>
            </a:r>
            <a:endParaRPr lang="tr-TR" sz="2200" dirty="0" smtClean="0"/>
          </a:p>
        </p:txBody>
      </p:sp>
    </p:spTree>
    <p:extLst>
      <p:ext uri="{BB962C8B-B14F-4D97-AF65-F5344CB8AC3E}">
        <p14:creationId xmlns:p14="http://schemas.microsoft.com/office/powerpoint/2010/main" val="7726939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Bilim </a:t>
            </a:r>
            <a:r>
              <a:rPr lang="tr-TR" dirty="0"/>
              <a:t>yöntemi</a:t>
            </a:r>
          </a:p>
        </p:txBody>
      </p:sp>
      <p:sp>
        <p:nvSpPr>
          <p:cNvPr id="3" name="Content Placeholder 2"/>
          <p:cNvSpPr>
            <a:spLocks noGrp="1"/>
          </p:cNvSpPr>
          <p:nvPr>
            <p:ph idx="1"/>
          </p:nvPr>
        </p:nvSpPr>
        <p:spPr/>
        <p:txBody>
          <a:bodyPr>
            <a:normAutofit/>
          </a:bodyPr>
          <a:lstStyle/>
          <a:p>
            <a:pPr marL="0" indent="0" algn="just">
              <a:buNone/>
            </a:pPr>
            <a:r>
              <a:rPr lang="tr-TR" sz="2200" dirty="0"/>
              <a:t>Bilim yöntemi veya bilimsel yöntem, belirli soruları çerçeveleyerek ve sistematik olarak cevaplar bularak bilgi edinmenin pratik bir metodolojisidir. Bilgi edinmenin dört yöntemi arasında bilimsel yöntem en güvenilir olanıdır. Bu yöntemde, formüle edilen sorular ve tahmin edilen cevaplar gözlem, ölçme, doğrulama ve değerlendirmeye dayalı olarak incelenir. Bilimin yöntemi, inançlar veya argümanlardan ziyade ampirik ve ölçülebilir kanıtlara dayanır.</a:t>
            </a:r>
            <a:endParaRPr lang="tr-TR" sz="2200" dirty="0" smtClean="0"/>
          </a:p>
        </p:txBody>
      </p:sp>
    </p:spTree>
    <p:extLst>
      <p:ext uri="{BB962C8B-B14F-4D97-AF65-F5344CB8AC3E}">
        <p14:creationId xmlns:p14="http://schemas.microsoft.com/office/powerpoint/2010/main" val="19321192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Bilimsel Bilgi</a:t>
            </a:r>
            <a:endParaRPr lang="tr-TR" dirty="0"/>
          </a:p>
        </p:txBody>
      </p:sp>
      <p:sp>
        <p:nvSpPr>
          <p:cNvPr id="3" name="Content Placeholder 2"/>
          <p:cNvSpPr>
            <a:spLocks noGrp="1"/>
          </p:cNvSpPr>
          <p:nvPr>
            <p:ph idx="1"/>
          </p:nvPr>
        </p:nvSpPr>
        <p:spPr/>
        <p:txBody>
          <a:bodyPr>
            <a:normAutofit/>
          </a:bodyPr>
          <a:lstStyle/>
          <a:p>
            <a:pPr marL="0" indent="0">
              <a:buNone/>
            </a:pPr>
            <a:endParaRPr lang="tr-TR" sz="2400" dirty="0"/>
          </a:p>
          <a:p>
            <a:r>
              <a:rPr lang="tr-TR" sz="2400" dirty="0"/>
              <a:t>Nesneldir. Bireyden bireye değişmeyip herkes için aynıdır.</a:t>
            </a:r>
          </a:p>
          <a:p>
            <a:r>
              <a:rPr lang="tr-TR" sz="2400" dirty="0"/>
              <a:t>Evrenseldir. </a:t>
            </a:r>
            <a:endParaRPr lang="tr-TR" sz="2400" dirty="0" smtClean="0"/>
          </a:p>
          <a:p>
            <a:r>
              <a:rPr lang="tr-TR" sz="2400" dirty="0" smtClean="0"/>
              <a:t>Akla </a:t>
            </a:r>
            <a:r>
              <a:rPr lang="tr-TR" sz="2400" dirty="0"/>
              <a:t>ve mantığa dayalıdır. Bilimsel olan, akılsaldır.</a:t>
            </a:r>
          </a:p>
          <a:p>
            <a:r>
              <a:rPr lang="tr-TR" sz="2400" dirty="0"/>
              <a:t>Birikimli olarak ilerler.</a:t>
            </a:r>
          </a:p>
          <a:p>
            <a:r>
              <a:rPr lang="tr-TR" sz="2400" dirty="0"/>
              <a:t>Sistemli ve </a:t>
            </a:r>
            <a:r>
              <a:rPr lang="tr-TR" sz="2400" dirty="0" smtClean="0"/>
              <a:t>düzenlidir ancak yaratıcılığı yadsımaz.</a:t>
            </a:r>
            <a:endParaRPr lang="tr-TR" sz="2400" dirty="0"/>
          </a:p>
          <a:p>
            <a:r>
              <a:rPr lang="tr-TR" sz="2400" dirty="0"/>
              <a:t>Eleştiriye açıktır. Aksine kanıt gösterildiği zaman bilimsel bilgi geçerliliğini yitirebilir.</a:t>
            </a:r>
          </a:p>
        </p:txBody>
      </p:sp>
    </p:spTree>
    <p:extLst>
      <p:ext uri="{BB962C8B-B14F-4D97-AF65-F5344CB8AC3E}">
        <p14:creationId xmlns:p14="http://schemas.microsoft.com/office/powerpoint/2010/main" val="11579161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Bilimsel Bilgi</a:t>
            </a:r>
            <a:endParaRPr lang="tr-TR"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6167" y="1295400"/>
            <a:ext cx="6257925" cy="3848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188244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a:t>Gerçek nedir?</a:t>
            </a:r>
          </a:p>
        </p:txBody>
      </p:sp>
      <p:sp>
        <p:nvSpPr>
          <p:cNvPr id="3" name="Content Placeholder 2"/>
          <p:cNvSpPr>
            <a:spLocks noGrp="1"/>
          </p:cNvSpPr>
          <p:nvPr>
            <p:ph idx="1"/>
          </p:nvPr>
        </p:nvSpPr>
        <p:spPr/>
        <p:txBody>
          <a:bodyPr>
            <a:normAutofit/>
          </a:bodyPr>
          <a:lstStyle/>
          <a:p>
            <a:pPr marL="0" indent="0">
              <a:buNone/>
            </a:pPr>
            <a:r>
              <a:rPr lang="tr-TR" sz="2400" dirty="0" smtClean="0"/>
              <a:t>Bir </a:t>
            </a:r>
            <a:r>
              <a:rPr lang="tr-TR" sz="2400" dirty="0"/>
              <a:t>gerçek, deney veya gözlemle oluşturulan temel bir ifadedir. Tüm gerçekler, gözlemin belirli koşulları altında doğrudur</a:t>
            </a:r>
            <a:r>
              <a:rPr lang="tr-TR" sz="2400" dirty="0" smtClean="0"/>
              <a:t>.</a:t>
            </a:r>
          </a:p>
          <a:p>
            <a:pPr marL="0" indent="0">
              <a:buNone/>
            </a:pPr>
            <a:endParaRPr lang="tr-TR" sz="2400" dirty="0"/>
          </a:p>
          <a:p>
            <a:pPr marL="0" indent="0">
              <a:buNone/>
            </a:pPr>
            <a:endParaRPr lang="tr-TR" sz="2400" dirty="0"/>
          </a:p>
        </p:txBody>
      </p:sp>
    </p:spTree>
    <p:extLst>
      <p:ext uri="{BB962C8B-B14F-4D97-AF65-F5344CB8AC3E}">
        <p14:creationId xmlns:p14="http://schemas.microsoft.com/office/powerpoint/2010/main" val="3652098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a:t>Hipotez nedir</a:t>
            </a:r>
            <a:r>
              <a:rPr lang="tr-TR" dirty="0" smtClean="0"/>
              <a:t>?</a:t>
            </a:r>
            <a:endParaRPr lang="tr-TR" dirty="0"/>
          </a:p>
        </p:txBody>
      </p:sp>
      <p:sp>
        <p:nvSpPr>
          <p:cNvPr id="3" name="Content Placeholder 2"/>
          <p:cNvSpPr>
            <a:spLocks noGrp="1"/>
          </p:cNvSpPr>
          <p:nvPr>
            <p:ph idx="1"/>
          </p:nvPr>
        </p:nvSpPr>
        <p:spPr/>
        <p:txBody>
          <a:bodyPr>
            <a:normAutofit fontScale="85000" lnSpcReduction="10000"/>
          </a:bodyPr>
          <a:lstStyle/>
          <a:p>
            <a:pPr marL="0" indent="0">
              <a:buNone/>
            </a:pPr>
            <a:r>
              <a:rPr lang="tr-TR" sz="2400" dirty="0" smtClean="0"/>
              <a:t>Kelime</a:t>
            </a:r>
            <a:r>
              <a:rPr lang="tr-TR" sz="2400" dirty="0"/>
              <a:t>, kullanıldığı bağlama bağlı olarak birçok farklı tanıma sahip olabilir</a:t>
            </a:r>
            <a:r>
              <a:rPr lang="tr-TR" sz="2400" dirty="0" smtClean="0"/>
              <a:t>:</a:t>
            </a:r>
            <a:endParaRPr lang="tr-TR" sz="2400" dirty="0"/>
          </a:p>
          <a:p>
            <a:pPr marL="0" indent="0">
              <a:buNone/>
            </a:pPr>
            <a:r>
              <a:rPr lang="tr-TR" sz="2400" dirty="0"/>
              <a:t>Eğitimli bir tahmin: Bilimsel bir hipotez, kanıtlara dayalı önerilen bir çözüm sunar.</a:t>
            </a:r>
          </a:p>
          <a:p>
            <a:pPr marL="0" indent="0">
              <a:buNone/>
            </a:pPr>
            <a:r>
              <a:rPr lang="tr-TR" sz="2400" dirty="0"/>
              <a:t>Tahmin: Eğer daha önce bir bilim deneyi yaptıysanız, deneyinizin sonucunu tahmin ederken muhtemelen bu tür bir hipotezde bulunmuşsunuzdur.</a:t>
            </a:r>
          </a:p>
          <a:p>
            <a:pPr marL="0" indent="0">
              <a:buNone/>
            </a:pPr>
            <a:r>
              <a:rPr lang="tr-TR" sz="2400" dirty="0"/>
              <a:t>Geçici veya önerilen açıklama: hipotezler, bir şeyin neden gözlemlendiğine dair öneriler olabilir. Bununla birlikte, bilimsel olması için, bir bilim adamı, açıklamanın işe yarayıp yaramadığını ve bir durumda ne olacağını doğru bir şekilde tahmin edip edemediğini görmek için açıklamayı test edebilmelidir. Örneğin, "eğer hipotezim doğruysa, ___ testi yaptığımızda ___ sonucunu görmeliyiz."</a:t>
            </a:r>
          </a:p>
          <a:p>
            <a:pPr marL="0" indent="0">
              <a:buNone/>
            </a:pPr>
            <a:endParaRPr lang="tr-TR" sz="2400" dirty="0"/>
          </a:p>
        </p:txBody>
      </p:sp>
    </p:spTree>
    <p:extLst>
      <p:ext uri="{BB962C8B-B14F-4D97-AF65-F5344CB8AC3E}">
        <p14:creationId xmlns:p14="http://schemas.microsoft.com/office/powerpoint/2010/main" val="22142012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Teori </a:t>
            </a:r>
            <a:r>
              <a:rPr lang="tr-TR" dirty="0"/>
              <a:t>nedir</a:t>
            </a:r>
            <a:r>
              <a:rPr lang="tr-TR" dirty="0" smtClean="0"/>
              <a:t>?</a:t>
            </a:r>
            <a:endParaRPr lang="tr-TR" dirty="0"/>
          </a:p>
        </p:txBody>
      </p:sp>
      <p:sp>
        <p:nvSpPr>
          <p:cNvPr id="3" name="Content Placeholder 2"/>
          <p:cNvSpPr>
            <a:spLocks noGrp="1"/>
          </p:cNvSpPr>
          <p:nvPr>
            <p:ph idx="1"/>
          </p:nvPr>
        </p:nvSpPr>
        <p:spPr/>
        <p:txBody>
          <a:bodyPr>
            <a:normAutofit fontScale="92500" lnSpcReduction="10000"/>
          </a:bodyPr>
          <a:lstStyle/>
          <a:p>
            <a:r>
              <a:rPr lang="tr-TR" sz="2400" dirty="0"/>
              <a:t>Teoriler, doğal olayların açıklamalarıdır. Bunlar tahmin değildir (gerçi biz tahmin yapmak için teorileri kullanabiliriz). Bir şeyi neden gözlemlediğimizin açıklamalarıdır.</a:t>
            </a:r>
          </a:p>
          <a:p>
            <a:r>
              <a:rPr lang="tr-TR" sz="2400" dirty="0"/>
              <a:t>Teorilerin değişmesi olası değildir. Büyük miktarda desteğe sahipler ve sayısız gözlemi tatmin edici bir şekilde açıklayabiliyorlar. Teoriler gerçekten de gerçekler olabilir. Teoriler değişebilir, ancak bu uzun ve zor bir süreçtir. Bir teorinin değişebilmesi için teorinin açıklayamadığı çok sayıda gözlem veya kanıt olması gerekir.</a:t>
            </a:r>
          </a:p>
          <a:p>
            <a:r>
              <a:rPr lang="tr-TR" sz="2400" dirty="0"/>
              <a:t>Teoriler tahmin değildir. "Sadece bir teori" ifadesinin bilimde yeri yoktur. Bilimsel bir teori olmak çok fazla ağırlık taşır; bir şey hakkında sadece bir kişinin fikri değildir.</a:t>
            </a:r>
          </a:p>
        </p:txBody>
      </p:sp>
    </p:spTree>
    <p:extLst>
      <p:ext uri="{BB962C8B-B14F-4D97-AF65-F5344CB8AC3E}">
        <p14:creationId xmlns:p14="http://schemas.microsoft.com/office/powerpoint/2010/main" val="17155795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Kanun </a:t>
            </a:r>
            <a:r>
              <a:rPr lang="tr-TR" dirty="0"/>
              <a:t>nedir</a:t>
            </a:r>
            <a:r>
              <a:rPr lang="tr-TR" dirty="0" smtClean="0"/>
              <a:t>?</a:t>
            </a:r>
            <a:endParaRPr lang="tr-TR" dirty="0"/>
          </a:p>
        </p:txBody>
      </p:sp>
      <p:sp>
        <p:nvSpPr>
          <p:cNvPr id="3" name="Content Placeholder 2"/>
          <p:cNvSpPr>
            <a:spLocks noGrp="1"/>
          </p:cNvSpPr>
          <p:nvPr>
            <p:ph idx="1"/>
          </p:nvPr>
        </p:nvSpPr>
        <p:spPr>
          <a:xfrm>
            <a:off x="448966" y="1098755"/>
            <a:ext cx="8246070" cy="3893574"/>
          </a:xfrm>
        </p:spPr>
        <p:txBody>
          <a:bodyPr>
            <a:normAutofit fontScale="92500" lnSpcReduction="10000"/>
          </a:bodyPr>
          <a:lstStyle/>
          <a:p>
            <a:pPr marL="0" indent="0" algn="just">
              <a:buNone/>
            </a:pPr>
            <a:r>
              <a:rPr lang="tr-TR" sz="2400" dirty="0"/>
              <a:t>Bilimsel yasalar, doğal dünyanın davranışını tahmin etmek için kullanılabilecek ilkeler olmaları bakımından bilimsel teorilere benzer. Hem bilimsel yasalar hem de bilimsel teoriler tipik olarak gözlemler ve/veya deneysel kanıtlarla iyi desteklenir. </a:t>
            </a:r>
            <a:endParaRPr lang="tr-TR" sz="2400" dirty="0" smtClean="0"/>
          </a:p>
          <a:p>
            <a:pPr marL="0" indent="0" algn="just">
              <a:buNone/>
            </a:pPr>
            <a:endParaRPr lang="tr-TR" sz="2400" dirty="0"/>
          </a:p>
          <a:p>
            <a:pPr marL="0" indent="0" algn="just">
              <a:buNone/>
            </a:pPr>
            <a:r>
              <a:rPr lang="tr-TR" sz="2400" dirty="0" smtClean="0"/>
              <a:t>Genellikle </a:t>
            </a:r>
            <a:r>
              <a:rPr lang="tr-TR" sz="2400" dirty="0"/>
              <a:t>bilimsel yasalar, doğanın belirli koşullar altında nasıl davranacağına ilişkin kurallara atıfta bulunur ve genellikle bir denklem olarak yazılır. Bilimsel teoriler, doğanın nasıl çalıştığına ve neden belirli özellikler sergilediğine dair daha kapsamlı açıklamalardır. Karşılaştırma olarak, teoriler ne yaptığımızı neden gözlemlediğimizi açıklar ve yasalar ne olduğunu tanımlar.</a:t>
            </a:r>
          </a:p>
        </p:txBody>
      </p:sp>
    </p:spTree>
    <p:extLst>
      <p:ext uri="{BB962C8B-B14F-4D97-AF65-F5344CB8AC3E}">
        <p14:creationId xmlns:p14="http://schemas.microsoft.com/office/powerpoint/2010/main" val="25505950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İnanç </a:t>
            </a:r>
            <a:r>
              <a:rPr lang="tr-TR" dirty="0"/>
              <a:t>nedir</a:t>
            </a:r>
            <a:r>
              <a:rPr lang="tr-TR" dirty="0" smtClean="0"/>
              <a:t>?</a:t>
            </a:r>
            <a:endParaRPr lang="tr-TR" dirty="0"/>
          </a:p>
        </p:txBody>
      </p:sp>
      <p:sp>
        <p:nvSpPr>
          <p:cNvPr id="3" name="Content Placeholder 2"/>
          <p:cNvSpPr>
            <a:spLocks noGrp="1"/>
          </p:cNvSpPr>
          <p:nvPr>
            <p:ph idx="1"/>
          </p:nvPr>
        </p:nvSpPr>
        <p:spPr>
          <a:xfrm>
            <a:off x="448966" y="1098755"/>
            <a:ext cx="8246070" cy="3893574"/>
          </a:xfrm>
        </p:spPr>
        <p:txBody>
          <a:bodyPr>
            <a:normAutofit/>
          </a:bodyPr>
          <a:lstStyle/>
          <a:p>
            <a:pPr marL="0" indent="0">
              <a:buNone/>
            </a:pPr>
            <a:r>
              <a:rPr lang="tr-TR" sz="2400" dirty="0"/>
              <a:t>İnanç, bilimsel olarak kanıtlanamayan bir ifadedir. İnançlar yanlış olabilir veya olmayabilir; onlar sadece keşfedilecek bilim alanının </a:t>
            </a:r>
            <a:r>
              <a:rPr lang="tr-TR" sz="2400" dirty="0" smtClean="0"/>
              <a:t>dışındadırlar.</a:t>
            </a:r>
            <a:endParaRPr lang="tr-TR" sz="2400" dirty="0"/>
          </a:p>
        </p:txBody>
      </p:sp>
    </p:spTree>
    <p:extLst>
      <p:ext uri="{BB962C8B-B14F-4D97-AF65-F5344CB8AC3E}">
        <p14:creationId xmlns:p14="http://schemas.microsoft.com/office/powerpoint/2010/main" val="25117446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Araştırma </a:t>
            </a:r>
            <a:r>
              <a:rPr lang="tr-TR" dirty="0"/>
              <a:t>nedir</a:t>
            </a:r>
            <a:r>
              <a:rPr lang="tr-TR" dirty="0" smtClean="0"/>
              <a:t>?</a:t>
            </a:r>
            <a:endParaRPr lang="tr-TR" dirty="0"/>
          </a:p>
        </p:txBody>
      </p:sp>
      <p:sp>
        <p:nvSpPr>
          <p:cNvPr id="3" name="Content Placeholder 2"/>
          <p:cNvSpPr>
            <a:spLocks noGrp="1"/>
          </p:cNvSpPr>
          <p:nvPr>
            <p:ph idx="1"/>
          </p:nvPr>
        </p:nvSpPr>
        <p:spPr>
          <a:xfrm>
            <a:off x="448966" y="1098755"/>
            <a:ext cx="8246070" cy="3893574"/>
          </a:xfrm>
        </p:spPr>
        <p:txBody>
          <a:bodyPr>
            <a:normAutofit lnSpcReduction="10000"/>
          </a:bodyPr>
          <a:lstStyle/>
          <a:p>
            <a:pPr marL="0" indent="0" algn="just">
              <a:buNone/>
            </a:pPr>
            <a:r>
              <a:rPr lang="tr-TR" sz="2400" dirty="0"/>
              <a:t>'Araştırma'nın gerçek anlamı </a:t>
            </a:r>
            <a:r>
              <a:rPr lang="tr-TR" sz="2400" dirty="0" smtClean="0"/>
              <a:t>titizlikle yapılmış </a:t>
            </a:r>
            <a:r>
              <a:rPr lang="tr-TR" sz="2400" dirty="0"/>
              <a:t>aramadır. Bununla birlikte, popüler kullanımda araştırma, özellikle bir proje, edebi eser, sinema veya televizyon dizisi için belirli bir soruyu cevaplamak, bir problemi çözmek veya bilgi toplamak için sistematik bir araştırmadır. </a:t>
            </a:r>
            <a:endParaRPr lang="tr-TR" sz="2400" dirty="0" smtClean="0"/>
          </a:p>
          <a:p>
            <a:pPr marL="0" indent="0" algn="just">
              <a:buNone/>
            </a:pPr>
            <a:r>
              <a:rPr lang="tr-TR" sz="2400" dirty="0" smtClean="0"/>
              <a:t>Akademik </a:t>
            </a:r>
            <a:r>
              <a:rPr lang="tr-TR" sz="2400" dirty="0"/>
              <a:t>alanlarda araştırma terimi, problemleri tanımlama, yeniden tanımlama ve çözme gibi faaliyetleri ifade etmek </a:t>
            </a:r>
            <a:r>
              <a:rPr lang="tr-TR" sz="2400" dirty="0"/>
              <a:t>; gerçekleri ve yorumlarını gözlemlemek; hipotezlerin </a:t>
            </a:r>
            <a:r>
              <a:rPr lang="tr-TR" sz="2400" dirty="0" err="1"/>
              <a:t>formülasyonu</a:t>
            </a:r>
            <a:r>
              <a:rPr lang="tr-TR" sz="2400" dirty="0"/>
              <a:t> ve deneyler yoluyla test edilmesi; mevcut teorilerin ve yasaların gözden geçirilmesi; ve halihazırda oluşturulmuş bilgilerin pratik </a:t>
            </a:r>
            <a:r>
              <a:rPr lang="tr-TR" sz="2400" dirty="0" smtClean="0"/>
              <a:t>uygulaması için </a:t>
            </a:r>
            <a:r>
              <a:rPr lang="tr-TR" sz="2400" dirty="0"/>
              <a:t>kullanılır. </a:t>
            </a:r>
            <a:endParaRPr lang="tr-TR" sz="2400" dirty="0"/>
          </a:p>
        </p:txBody>
      </p:sp>
    </p:spTree>
    <p:extLst>
      <p:ext uri="{BB962C8B-B14F-4D97-AF65-F5344CB8AC3E}">
        <p14:creationId xmlns:p14="http://schemas.microsoft.com/office/powerpoint/2010/main" val="16239181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Araştırma </a:t>
            </a:r>
            <a:r>
              <a:rPr lang="tr-TR" dirty="0"/>
              <a:t>nedir</a:t>
            </a:r>
            <a:r>
              <a:rPr lang="tr-TR" dirty="0" smtClean="0"/>
              <a:t>?</a:t>
            </a:r>
            <a:endParaRPr lang="tr-TR" dirty="0"/>
          </a:p>
        </p:txBody>
      </p:sp>
      <p:sp>
        <p:nvSpPr>
          <p:cNvPr id="3" name="Content Placeholder 2"/>
          <p:cNvSpPr>
            <a:spLocks noGrp="1"/>
          </p:cNvSpPr>
          <p:nvPr>
            <p:ph idx="1"/>
          </p:nvPr>
        </p:nvSpPr>
        <p:spPr>
          <a:xfrm>
            <a:off x="448966" y="1098755"/>
            <a:ext cx="8246070" cy="3893574"/>
          </a:xfrm>
        </p:spPr>
        <p:txBody>
          <a:bodyPr>
            <a:normAutofit/>
          </a:bodyPr>
          <a:lstStyle/>
          <a:p>
            <a:pPr marL="0" indent="0" algn="just">
              <a:buNone/>
            </a:pPr>
            <a:r>
              <a:rPr lang="tr-TR" sz="2400" dirty="0"/>
              <a:t>Modern bilimin ortaya çıkmasından önce, deney ve bilimsel yöntem duyulmamış terimlerdi ve 'araştırma' esas olarak mantıksal akıl yürütme yoluyla yapıldı. Bu nedenle, mantıktaki bazı temel ayrımların çağdaş araştırmalara taşınması oldukça doğaldır. Sonuç olarak, </a:t>
            </a:r>
            <a:r>
              <a:rPr lang="tr-TR" sz="2400" dirty="0" err="1"/>
              <a:t>tümevarımsal</a:t>
            </a:r>
            <a:r>
              <a:rPr lang="tr-TR" sz="2400" dirty="0"/>
              <a:t> ve </a:t>
            </a:r>
            <a:r>
              <a:rPr lang="tr-TR" sz="2400" dirty="0" err="1"/>
              <a:t>tümdengelimli</a:t>
            </a:r>
            <a:r>
              <a:rPr lang="tr-TR" sz="2400" dirty="0"/>
              <a:t> akıl yürütme yöntemleri </a:t>
            </a:r>
            <a:r>
              <a:rPr lang="tr-TR" sz="2400" dirty="0" smtClean="0"/>
              <a:t>modern </a:t>
            </a:r>
            <a:r>
              <a:rPr lang="tr-TR" sz="2400" dirty="0"/>
              <a:t>bilim ve araştırmanın bir parçası haline geldi.</a:t>
            </a:r>
          </a:p>
          <a:p>
            <a:pPr marL="0" indent="0" algn="just">
              <a:buNone/>
            </a:pPr>
            <a:r>
              <a:rPr lang="tr-TR" sz="2400" dirty="0"/>
              <a:t>Mantık, akıl ve kanıtlar modern araştırmanın temel parçalarıdır.</a:t>
            </a:r>
          </a:p>
        </p:txBody>
      </p:sp>
    </p:spTree>
    <p:extLst>
      <p:ext uri="{BB962C8B-B14F-4D97-AF65-F5344CB8AC3E}">
        <p14:creationId xmlns:p14="http://schemas.microsoft.com/office/powerpoint/2010/main" val="7825143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İyi Bir Araştırmanın Özellikleri</a:t>
            </a:r>
            <a:endParaRPr lang="tr-TR" dirty="0"/>
          </a:p>
        </p:txBody>
      </p:sp>
      <p:sp>
        <p:nvSpPr>
          <p:cNvPr id="3" name="Content Placeholder 2"/>
          <p:cNvSpPr>
            <a:spLocks noGrp="1"/>
          </p:cNvSpPr>
          <p:nvPr>
            <p:ph idx="1"/>
          </p:nvPr>
        </p:nvSpPr>
        <p:spPr>
          <a:xfrm>
            <a:off x="448966" y="1098755"/>
            <a:ext cx="8246070" cy="3893574"/>
          </a:xfrm>
        </p:spPr>
        <p:txBody>
          <a:bodyPr>
            <a:normAutofit/>
          </a:bodyPr>
          <a:lstStyle/>
          <a:p>
            <a:pPr>
              <a:buFont typeface="Wingdings" pitchFamily="2" charset="2"/>
              <a:buChar char="v"/>
            </a:pPr>
            <a:r>
              <a:rPr lang="tr-TR" sz="2400" dirty="0"/>
              <a:t>Araştırma başkalarının çalışmalarına dayanır.</a:t>
            </a:r>
          </a:p>
          <a:p>
            <a:pPr>
              <a:buFont typeface="Wingdings" pitchFamily="2" charset="2"/>
              <a:buChar char="v"/>
            </a:pPr>
            <a:r>
              <a:rPr lang="tr-TR" sz="2400" dirty="0"/>
              <a:t>Araştırma, mantık ve hayal gücünün bir </a:t>
            </a:r>
            <a:r>
              <a:rPr lang="tr-TR" sz="2400" dirty="0" smtClean="0"/>
              <a:t>karışımıdır.</a:t>
            </a:r>
            <a:endParaRPr lang="tr-TR" sz="2400" dirty="0"/>
          </a:p>
          <a:p>
            <a:pPr>
              <a:buFont typeface="Wingdings" pitchFamily="2" charset="2"/>
              <a:buChar char="v"/>
            </a:pPr>
            <a:r>
              <a:rPr lang="tr-TR" sz="2400" dirty="0"/>
              <a:t>Araştırma, önyargıyı belirlemeye ve önlemeye </a:t>
            </a:r>
            <a:r>
              <a:rPr lang="tr-TR" sz="2400" dirty="0" smtClean="0"/>
              <a:t>çalışır.</a:t>
            </a:r>
            <a:endParaRPr lang="tr-TR" sz="2400" dirty="0"/>
          </a:p>
          <a:p>
            <a:pPr>
              <a:buFont typeface="Wingdings" pitchFamily="2" charset="2"/>
              <a:buChar char="v"/>
            </a:pPr>
            <a:r>
              <a:rPr lang="tr-TR" sz="2400" dirty="0" smtClean="0"/>
              <a:t>Araştırma, tekrarlanabilir olmalıdır.</a:t>
            </a:r>
            <a:endParaRPr lang="tr-TR" sz="2400" dirty="0"/>
          </a:p>
          <a:p>
            <a:pPr>
              <a:buFont typeface="Wingdings" pitchFamily="2" charset="2"/>
              <a:buChar char="v"/>
            </a:pPr>
            <a:r>
              <a:rPr lang="tr-TR" sz="2400" dirty="0"/>
              <a:t>Araştırma diğer ortamlara </a:t>
            </a:r>
            <a:r>
              <a:rPr lang="tr-TR" sz="2400" dirty="0" err="1"/>
              <a:t>genellenebilir</a:t>
            </a:r>
            <a:r>
              <a:rPr lang="tr-TR" sz="2400" dirty="0"/>
              <a:t> olmalıdır</a:t>
            </a:r>
          </a:p>
          <a:p>
            <a:pPr>
              <a:buFont typeface="Wingdings" pitchFamily="2" charset="2"/>
              <a:buChar char="v"/>
            </a:pPr>
            <a:r>
              <a:rPr lang="tr-TR" sz="2400" dirty="0"/>
              <a:t>Araştırma </a:t>
            </a:r>
            <a:r>
              <a:rPr lang="tr-TR" sz="2400" dirty="0" smtClean="0"/>
              <a:t>sistematiktir.</a:t>
            </a:r>
            <a:endParaRPr lang="tr-TR" sz="2400" dirty="0"/>
          </a:p>
          <a:p>
            <a:pPr>
              <a:buFont typeface="Wingdings" pitchFamily="2" charset="2"/>
              <a:buChar char="v"/>
            </a:pPr>
            <a:r>
              <a:rPr lang="tr-TR" sz="2400" dirty="0"/>
              <a:t>Araştırma yeni sorular </a:t>
            </a:r>
            <a:r>
              <a:rPr lang="tr-TR" sz="2400" dirty="0" smtClean="0"/>
              <a:t>üretir.</a:t>
            </a:r>
            <a:endParaRPr lang="tr-TR" sz="2400" dirty="0"/>
          </a:p>
          <a:p>
            <a:pPr>
              <a:buFont typeface="Wingdings" pitchFamily="2" charset="2"/>
              <a:buChar char="v"/>
            </a:pPr>
            <a:r>
              <a:rPr lang="tr-TR" sz="2400" dirty="0"/>
              <a:t>Araştırma apolitik bir </a:t>
            </a:r>
            <a:r>
              <a:rPr lang="tr-TR" sz="2400" dirty="0" smtClean="0"/>
              <a:t>faaliyettir.</a:t>
            </a:r>
            <a:endParaRPr lang="tr-TR" sz="2400" dirty="0"/>
          </a:p>
        </p:txBody>
      </p:sp>
    </p:spTree>
    <p:extLst>
      <p:ext uri="{BB962C8B-B14F-4D97-AF65-F5344CB8AC3E}">
        <p14:creationId xmlns:p14="http://schemas.microsoft.com/office/powerpoint/2010/main" val="21599628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Bilimin Doğuşu</a:t>
            </a:r>
            <a:endParaRPr lang="tr-TR" dirty="0"/>
          </a:p>
        </p:txBody>
      </p:sp>
      <p:sp>
        <p:nvSpPr>
          <p:cNvPr id="3" name="Content Placeholder 2"/>
          <p:cNvSpPr>
            <a:spLocks noGrp="1"/>
          </p:cNvSpPr>
          <p:nvPr>
            <p:ph idx="1"/>
          </p:nvPr>
        </p:nvSpPr>
        <p:spPr>
          <a:xfrm>
            <a:off x="448966" y="1098755"/>
            <a:ext cx="8246070" cy="3893574"/>
          </a:xfrm>
        </p:spPr>
        <p:txBody>
          <a:bodyPr>
            <a:normAutofit/>
          </a:bodyPr>
          <a:lstStyle/>
          <a:p>
            <a:pPr marL="0" indent="0" algn="just">
              <a:buNone/>
            </a:pPr>
            <a:r>
              <a:rPr lang="tr-TR" sz="2400" dirty="0"/>
              <a:t>Eski Avrupa'da 'felsefe', bilim de dahil olmak üzere her türlü bilgiyi ifade etmek için kullanılan terimdi. On sekizinci yüzyıldan önce, günümüz bilim adamlarına “doğal filozoflar” deniyordu; yani, doğayı inceleyen filozoflar ve bilim için daha yaygın terim "doğal felsefe" idi. On sekizinci yüzyılda, 'bilim' kelimesi, herhangi bir sistematik çalışma alanı anlamında yetişmeye başladı. 19. yüzyılda insanlar bilimi diğer bilgi biçimlerinden ayırmaya başladılar. "Bilim" kelimesi, 1831'de İngiliz Bilimin İlerlemesi Derneği'nin kurulmasından sonra daha popüler hale geldi.</a:t>
            </a:r>
          </a:p>
        </p:txBody>
      </p:sp>
    </p:spTree>
    <p:extLst>
      <p:ext uri="{BB962C8B-B14F-4D97-AF65-F5344CB8AC3E}">
        <p14:creationId xmlns:p14="http://schemas.microsoft.com/office/powerpoint/2010/main" val="33805764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Bilimin Doğuşu</a:t>
            </a:r>
            <a:endParaRPr lang="tr-TR" dirty="0"/>
          </a:p>
        </p:txBody>
      </p:sp>
      <p:sp>
        <p:nvSpPr>
          <p:cNvPr id="3" name="Content Placeholder 2"/>
          <p:cNvSpPr>
            <a:spLocks noGrp="1"/>
          </p:cNvSpPr>
          <p:nvPr>
            <p:ph idx="1"/>
          </p:nvPr>
        </p:nvSpPr>
        <p:spPr>
          <a:xfrm>
            <a:off x="448966" y="1098755"/>
            <a:ext cx="8246070" cy="3893574"/>
          </a:xfrm>
        </p:spPr>
        <p:txBody>
          <a:bodyPr>
            <a:normAutofit/>
          </a:bodyPr>
          <a:lstStyle/>
          <a:p>
            <a:pPr marL="0" indent="0" algn="just">
              <a:buNone/>
            </a:pPr>
            <a:r>
              <a:rPr lang="tr-TR" sz="2400" dirty="0"/>
              <a:t>Felsefe ve bilim, bugün bildiğimiz şekliyle, erken Yunan uygarlığı ile ortaya çıkmıştır. MÖ 600'den MS 200'e kadar olan dönem, birçok seçkin filozof bilim adamı gördü; ve bilim için bu dönem altın bir dönemdi. MÖ 300 ila MÖ 400 arasında, birçok Yunan filozofu, daha önce yalnızca doğaüstü mitlere veya geleneğe atıfta bulunarak açıklanmış olan fenomenler için doğal açıklamalar önerdi. Eski zamanlarda insanlar, görünen gerçekleri gözlemledi ve </a:t>
            </a:r>
            <a:r>
              <a:rPr lang="tr-TR" sz="2400" dirty="0" smtClean="0"/>
              <a:t>bunlara inandı</a:t>
            </a:r>
            <a:r>
              <a:rPr lang="tr-TR" sz="2400" dirty="0"/>
              <a:t>. </a:t>
            </a:r>
          </a:p>
        </p:txBody>
      </p:sp>
    </p:spTree>
    <p:extLst>
      <p:ext uri="{BB962C8B-B14F-4D97-AF65-F5344CB8AC3E}">
        <p14:creationId xmlns:p14="http://schemas.microsoft.com/office/powerpoint/2010/main" val="20332260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Bilimin Doğuşu</a:t>
            </a:r>
            <a:endParaRPr lang="tr-TR" dirty="0"/>
          </a:p>
        </p:txBody>
      </p:sp>
      <p:sp>
        <p:nvSpPr>
          <p:cNvPr id="3" name="Content Placeholder 2"/>
          <p:cNvSpPr>
            <a:spLocks noGrp="1"/>
          </p:cNvSpPr>
          <p:nvPr>
            <p:ph idx="1"/>
          </p:nvPr>
        </p:nvSpPr>
        <p:spPr>
          <a:xfrm>
            <a:off x="448966" y="1098755"/>
            <a:ext cx="8246070" cy="3893574"/>
          </a:xfrm>
        </p:spPr>
        <p:txBody>
          <a:bodyPr>
            <a:normAutofit fontScale="92500"/>
          </a:bodyPr>
          <a:lstStyle/>
          <a:p>
            <a:pPr marL="0" indent="0" algn="just">
              <a:buNone/>
            </a:pPr>
            <a:r>
              <a:rPr lang="tr-TR" sz="2400" dirty="0"/>
              <a:t>Yunan filozof-bilim adamları, birkaç doğal fenomen için dikkat çekici derecede kesin açıklamalar önerdiler. Bunlarla birlikte birçok yanlış açıklama da ileri sürmüşlerdir. Ancak bu, onları doğa hakkında bilgi edinme arayışlarına devam etmekten hiçbir şekilde alıkoymadı. Yunanlılar, bilginin mutlak gerçeklerden veya aksiyomlardan türetilebileceğine inanıyorlardı</a:t>
            </a:r>
            <a:r>
              <a:rPr lang="tr-TR" sz="2400" dirty="0" smtClean="0"/>
              <a:t>.</a:t>
            </a:r>
          </a:p>
          <a:p>
            <a:pPr marL="0" indent="0" algn="just">
              <a:buNone/>
            </a:pPr>
            <a:r>
              <a:rPr lang="tr-TR" sz="2400" dirty="0"/>
              <a:t>Bir aksiyom veya varsayım, daha fazla akıl yürütme ve argümanlar için bir öncül veya başlangıç noktası olarak hizmet etmek üzere doğru olarak kabul edilen bir ifadedir. Sözcük, 'değerli veya uygun olduğu düşünülen' veya 'kendini aşikar olarak kabul eden' anlamına gelen Eski Yunanca </a:t>
            </a:r>
            <a:r>
              <a:rPr lang="el-GR" sz="2400" dirty="0"/>
              <a:t>ἀξίωμα (</a:t>
            </a:r>
            <a:r>
              <a:rPr lang="tr-TR" sz="2400" dirty="0" err="1"/>
              <a:t>axíōma</a:t>
            </a:r>
            <a:r>
              <a:rPr lang="tr-TR" sz="2400" dirty="0"/>
              <a:t>) kelimesinden gelir.</a:t>
            </a:r>
          </a:p>
        </p:txBody>
      </p:sp>
    </p:spTree>
    <p:extLst>
      <p:ext uri="{BB962C8B-B14F-4D97-AF65-F5344CB8AC3E}">
        <p14:creationId xmlns:p14="http://schemas.microsoft.com/office/powerpoint/2010/main" val="36921322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Bilimin Doğuşu</a:t>
            </a:r>
            <a:endParaRPr lang="tr-TR" dirty="0"/>
          </a:p>
        </p:txBody>
      </p:sp>
      <p:sp>
        <p:nvSpPr>
          <p:cNvPr id="3" name="Content Placeholder 2"/>
          <p:cNvSpPr>
            <a:spLocks noGrp="1"/>
          </p:cNvSpPr>
          <p:nvPr>
            <p:ph idx="1"/>
          </p:nvPr>
        </p:nvSpPr>
        <p:spPr>
          <a:xfrm>
            <a:off x="448966" y="1098755"/>
            <a:ext cx="8246070" cy="3893574"/>
          </a:xfrm>
        </p:spPr>
        <p:txBody>
          <a:bodyPr>
            <a:normAutofit/>
          </a:bodyPr>
          <a:lstStyle/>
          <a:p>
            <a:pPr marL="0" indent="0" algn="just">
              <a:buNone/>
            </a:pPr>
            <a:r>
              <a:rPr lang="tr-TR" sz="2400" dirty="0"/>
              <a:t>Yunan altın döneminin büyük düşünürleri, özellikle Sokrates, Platon, Aristo, Hipokrat, </a:t>
            </a:r>
            <a:r>
              <a:rPr lang="tr-TR" sz="2400" dirty="0" err="1"/>
              <a:t>Demokritos</a:t>
            </a:r>
            <a:r>
              <a:rPr lang="tr-TR" sz="2400" dirty="0"/>
              <a:t>, </a:t>
            </a:r>
            <a:r>
              <a:rPr lang="tr-TR" sz="2400" dirty="0" err="1"/>
              <a:t>Aristarkus</a:t>
            </a:r>
            <a:r>
              <a:rPr lang="tr-TR" sz="2400" dirty="0"/>
              <a:t>, Pisagor, Öklid, Arşimet, </a:t>
            </a:r>
            <a:r>
              <a:rPr lang="tr-TR" sz="2400" dirty="0" err="1"/>
              <a:t>Batlamyus</a:t>
            </a:r>
            <a:r>
              <a:rPr lang="tr-TR" sz="2400" dirty="0"/>
              <a:t> ve Galen önemli katkılarda bulunmuşlardır. En önde gelen Yunan düşünürlerinin önemli katkılarına genel bir bakış aşağıda belirtilmiştir.</a:t>
            </a:r>
          </a:p>
        </p:txBody>
      </p:sp>
    </p:spTree>
    <p:extLst>
      <p:ext uri="{BB962C8B-B14F-4D97-AF65-F5344CB8AC3E}">
        <p14:creationId xmlns:p14="http://schemas.microsoft.com/office/powerpoint/2010/main" val="19830133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Bilimin Doğuşu</a:t>
            </a:r>
            <a:endParaRPr lang="tr-TR" dirty="0"/>
          </a:p>
        </p:txBody>
      </p:sp>
      <p:sp>
        <p:nvSpPr>
          <p:cNvPr id="3" name="Content Placeholder 2"/>
          <p:cNvSpPr>
            <a:spLocks noGrp="1"/>
          </p:cNvSpPr>
          <p:nvPr>
            <p:ph idx="1"/>
          </p:nvPr>
        </p:nvSpPr>
        <p:spPr>
          <a:xfrm>
            <a:off x="448966" y="1098755"/>
            <a:ext cx="8246070" cy="3893574"/>
          </a:xfrm>
        </p:spPr>
        <p:txBody>
          <a:bodyPr>
            <a:normAutofit lnSpcReduction="10000"/>
          </a:bodyPr>
          <a:lstStyle/>
          <a:p>
            <a:pPr marL="0" indent="0" algn="just">
              <a:buNone/>
            </a:pPr>
            <a:r>
              <a:rPr lang="tr-TR" sz="2400" dirty="0" smtClean="0"/>
              <a:t>Sokrates: Kabul etmeden önce sorgulama, ateist olmak ve gençlerin aklını karıştırmak suçundan dolayı idam edilmiştir.</a:t>
            </a:r>
          </a:p>
          <a:p>
            <a:pPr marL="0" indent="0" algn="just">
              <a:buNone/>
            </a:pPr>
            <a:r>
              <a:rPr lang="tr-TR" sz="2400" dirty="0" smtClean="0"/>
              <a:t>Hipokrat: Tıp biliminin kurucusu</a:t>
            </a:r>
          </a:p>
          <a:p>
            <a:pPr marL="0" indent="0" algn="just">
              <a:buNone/>
            </a:pPr>
            <a:r>
              <a:rPr lang="tr-TR" sz="2400" dirty="0" smtClean="0"/>
              <a:t>Plato: Sokrates’in öğrencisi, Atina Akademisi’nin kurucusu. Gözleme gerek yok bilgi mantıkla bulunur demiştir.</a:t>
            </a:r>
          </a:p>
          <a:p>
            <a:pPr marL="0" indent="0" algn="just">
              <a:buNone/>
            </a:pPr>
            <a:r>
              <a:rPr lang="tr-TR" sz="2400" dirty="0" smtClean="0"/>
              <a:t>Aristo: </a:t>
            </a:r>
            <a:r>
              <a:rPr lang="tr-TR" sz="2400" dirty="0" err="1" smtClean="0"/>
              <a:t>Plato’nun</a:t>
            </a:r>
            <a:r>
              <a:rPr lang="tr-TR" sz="2400" dirty="0" smtClean="0"/>
              <a:t> öğrencisi, Büyük İskender’in danışmanı. İlk bilim insanı olarak kabul edilir. </a:t>
            </a:r>
            <a:r>
              <a:rPr lang="tr-TR" sz="2400" dirty="0" err="1" smtClean="0"/>
              <a:t>Jeosentrik</a:t>
            </a:r>
            <a:r>
              <a:rPr lang="tr-TR" sz="2400" dirty="0" smtClean="0"/>
              <a:t> model</a:t>
            </a:r>
          </a:p>
          <a:p>
            <a:pPr marL="0" indent="0" algn="just">
              <a:buNone/>
            </a:pPr>
            <a:r>
              <a:rPr lang="tr-TR" sz="2400" dirty="0" smtClean="0"/>
              <a:t>Öklid: </a:t>
            </a:r>
            <a:r>
              <a:rPr lang="tr-TR" sz="2400" dirty="0" err="1" smtClean="0"/>
              <a:t>Geometri’nin</a:t>
            </a:r>
            <a:r>
              <a:rPr lang="tr-TR" sz="2400" dirty="0" smtClean="0"/>
              <a:t> </a:t>
            </a:r>
            <a:r>
              <a:rPr lang="tr-TR" sz="2400" dirty="0" err="1" smtClean="0"/>
              <a:t>aksiyomatik</a:t>
            </a:r>
            <a:r>
              <a:rPr lang="tr-TR" sz="2400" dirty="0" smtClean="0"/>
              <a:t> formunu geliştirmiştir.</a:t>
            </a:r>
          </a:p>
          <a:p>
            <a:pPr marL="0" indent="0" algn="just">
              <a:buNone/>
            </a:pPr>
            <a:r>
              <a:rPr lang="tr-TR" sz="2400" dirty="0" smtClean="0"/>
              <a:t>Arşimet: Suyun kaldırma kuvveti ve </a:t>
            </a:r>
          </a:p>
          <a:p>
            <a:pPr marL="0" indent="0" algn="just">
              <a:buNone/>
            </a:pPr>
            <a:r>
              <a:rPr lang="tr-TR" sz="2400" dirty="0" err="1" smtClean="0"/>
              <a:t>Ptolemy</a:t>
            </a:r>
            <a:r>
              <a:rPr lang="tr-TR" sz="2400" dirty="0" smtClean="0"/>
              <a:t>: </a:t>
            </a:r>
            <a:r>
              <a:rPr lang="tr-TR" sz="2400" dirty="0" err="1" smtClean="0"/>
              <a:t>Jeosentrik</a:t>
            </a:r>
            <a:r>
              <a:rPr lang="tr-TR" sz="2400" dirty="0" smtClean="0"/>
              <a:t> model</a:t>
            </a:r>
          </a:p>
          <a:p>
            <a:pPr marL="0" indent="0">
              <a:buNone/>
            </a:pPr>
            <a:endParaRPr lang="tr-TR" sz="2400" dirty="0" smtClean="0"/>
          </a:p>
          <a:p>
            <a:pPr marL="0" indent="0">
              <a:buNone/>
            </a:pPr>
            <a:endParaRPr lang="tr-TR" sz="2400" dirty="0"/>
          </a:p>
        </p:txBody>
      </p:sp>
    </p:spTree>
    <p:extLst>
      <p:ext uri="{BB962C8B-B14F-4D97-AF65-F5344CB8AC3E}">
        <p14:creationId xmlns:p14="http://schemas.microsoft.com/office/powerpoint/2010/main" val="28311416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Ortaçağ</a:t>
            </a:r>
            <a:endParaRPr lang="tr-TR" dirty="0"/>
          </a:p>
        </p:txBody>
      </p:sp>
      <p:sp>
        <p:nvSpPr>
          <p:cNvPr id="3" name="Content Placeholder 2"/>
          <p:cNvSpPr>
            <a:spLocks noGrp="1"/>
          </p:cNvSpPr>
          <p:nvPr>
            <p:ph idx="1"/>
          </p:nvPr>
        </p:nvSpPr>
        <p:spPr>
          <a:xfrm>
            <a:off x="448966" y="1098755"/>
            <a:ext cx="8246070" cy="3893574"/>
          </a:xfrm>
        </p:spPr>
        <p:txBody>
          <a:bodyPr>
            <a:normAutofit/>
          </a:bodyPr>
          <a:lstStyle/>
          <a:p>
            <a:pPr marL="0" indent="0" algn="just">
              <a:buNone/>
            </a:pPr>
            <a:r>
              <a:rPr lang="tr-TR" sz="2400" dirty="0"/>
              <a:t>Avrupa'nın 'Orta Çağları' veya 'Karanlık Çağları' (beşinci ila on beşinci yüzyıl) bir bütün olarak bilim için üzücü bir dönemdi (Orta Çağ, klasik, ortaçağ ve modern Avrupa tarihinin üç dönemlik bir bölümünün merkezi dönemidir. ). Dogmatik inançlarla karakterize edilen din (çelişkili kanıtlar ne olursa olsun doğru kabul edilen önyargılı inançlar), o dönemde siyaset ve toplum üzerinde muazzam güçlere sahipti. Doğal olarak, yeni bilimsel keşiflerin hızı durma noktasına geldi. </a:t>
            </a:r>
          </a:p>
        </p:txBody>
      </p:sp>
    </p:spTree>
    <p:extLst>
      <p:ext uri="{BB962C8B-B14F-4D97-AF65-F5344CB8AC3E}">
        <p14:creationId xmlns:p14="http://schemas.microsoft.com/office/powerpoint/2010/main" val="28196232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Ortaçağ</a:t>
            </a:r>
            <a:endParaRPr lang="tr-TR" dirty="0"/>
          </a:p>
        </p:txBody>
      </p:sp>
      <p:sp>
        <p:nvSpPr>
          <p:cNvPr id="3" name="Content Placeholder 2"/>
          <p:cNvSpPr>
            <a:spLocks noGrp="1"/>
          </p:cNvSpPr>
          <p:nvPr>
            <p:ph idx="1"/>
          </p:nvPr>
        </p:nvSpPr>
        <p:spPr>
          <a:xfrm>
            <a:off x="448966" y="1098755"/>
            <a:ext cx="8246070" cy="3893574"/>
          </a:xfrm>
        </p:spPr>
        <p:txBody>
          <a:bodyPr>
            <a:normAutofit/>
          </a:bodyPr>
          <a:lstStyle/>
          <a:p>
            <a:pPr marL="0" indent="0" algn="just">
              <a:buNone/>
            </a:pPr>
            <a:r>
              <a:rPr lang="tr-TR" sz="2400" dirty="0"/>
              <a:t>Bu karanlık dogmatizm çağı, 10 yüzyıldan fazla bir süre hüküm sürdü. Doğa hakkında bilgi edinmeye devam etmek istiyorsak, tarih bize bilimsel yöntemleri kullanma özgürlüğünün önemini gösteriyor. Ancak dönem tüm dünyada karanlık değildi. </a:t>
            </a:r>
            <a:endParaRPr lang="tr-TR" sz="2400" dirty="0" smtClean="0"/>
          </a:p>
          <a:p>
            <a:pPr marL="0" indent="0" algn="just">
              <a:buNone/>
            </a:pPr>
            <a:r>
              <a:rPr lang="tr-TR" sz="2400" dirty="0" smtClean="0"/>
              <a:t>Örneğin</a:t>
            </a:r>
            <a:r>
              <a:rPr lang="tr-TR" sz="2400" dirty="0"/>
              <a:t>, Hindistan alt kıtasından </a:t>
            </a:r>
            <a:r>
              <a:rPr lang="tr-TR" sz="2400" dirty="0" err="1"/>
              <a:t>Aryabhatta</a:t>
            </a:r>
            <a:r>
              <a:rPr lang="tr-TR" sz="2400" dirty="0"/>
              <a:t>, </a:t>
            </a:r>
            <a:r>
              <a:rPr lang="tr-TR" sz="2400" dirty="0" err="1"/>
              <a:t>Varahamihira</a:t>
            </a:r>
            <a:r>
              <a:rPr lang="tr-TR" sz="2400" dirty="0"/>
              <a:t> ve </a:t>
            </a:r>
            <a:r>
              <a:rPr lang="tr-TR" sz="2400" dirty="0" err="1"/>
              <a:t>Brahamagupth</a:t>
            </a:r>
            <a:r>
              <a:rPr lang="tr-TR" sz="2400" dirty="0"/>
              <a:t> bu dönemde çok katkıda </a:t>
            </a:r>
            <a:r>
              <a:rPr lang="tr-TR" sz="2400" dirty="0" smtClean="0"/>
              <a:t>bulunmuştur. </a:t>
            </a:r>
            <a:r>
              <a:rPr lang="tr-TR" sz="2400" dirty="0" smtClean="0"/>
              <a:t>Hintlilerin</a:t>
            </a:r>
            <a:r>
              <a:rPr lang="tr-TR" sz="2400" dirty="0" smtClean="0"/>
              <a:t> </a:t>
            </a:r>
            <a:r>
              <a:rPr lang="tr-TR" sz="2400" dirty="0"/>
              <a:t>önemli katkıları '0' (sıfır) rakamı ve ondalık sayılardı. Cebir Araplar tarafından geliştirilmiştir.</a:t>
            </a:r>
          </a:p>
        </p:txBody>
      </p:sp>
    </p:spTree>
    <p:extLst>
      <p:ext uri="{BB962C8B-B14F-4D97-AF65-F5344CB8AC3E}">
        <p14:creationId xmlns:p14="http://schemas.microsoft.com/office/powerpoint/2010/main" val="23859130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Bilimin Yeniden Doğuşu</a:t>
            </a:r>
            <a:endParaRPr lang="tr-TR" dirty="0"/>
          </a:p>
        </p:txBody>
      </p:sp>
      <p:sp>
        <p:nvSpPr>
          <p:cNvPr id="3" name="Content Placeholder 2"/>
          <p:cNvSpPr>
            <a:spLocks noGrp="1"/>
          </p:cNvSpPr>
          <p:nvPr>
            <p:ph idx="1"/>
          </p:nvPr>
        </p:nvSpPr>
        <p:spPr>
          <a:xfrm>
            <a:off x="448966" y="1098755"/>
            <a:ext cx="8246070" cy="3893574"/>
          </a:xfrm>
        </p:spPr>
        <p:txBody>
          <a:bodyPr>
            <a:normAutofit/>
          </a:bodyPr>
          <a:lstStyle/>
          <a:p>
            <a:pPr marL="0" indent="0" algn="just">
              <a:buNone/>
            </a:pPr>
            <a:r>
              <a:rPr lang="tr-TR" sz="2400" dirty="0"/>
              <a:t>MS 1500 ile MS 1700 arasındaki dönem, 'bilimin dirilişi' çağı olarak kabul edilir ve bu, batılı tutumun ortaçağdan moderne değişmesinde etkili olmuştur. Ancak, Kilise ve yükselen ampirizm karşı karşıya geldi ve Kilise'nin muhalefeti yaklaşık 200 yıl devam etti. Muhalefete rağmen, fizik, astronomi, biyoloji, insan anatomisi, kimya ve diğer disiplinlerdeki yeni fikirler, toplumda yaygın olan birçok doktrin ve inancı reddetti ve nihayetinde modern bilimi </a:t>
            </a:r>
            <a:r>
              <a:rPr lang="tr-TR" sz="2400" dirty="0" smtClean="0"/>
              <a:t>başlatmıştır. </a:t>
            </a:r>
            <a:endParaRPr lang="tr-TR" sz="2400" dirty="0"/>
          </a:p>
        </p:txBody>
      </p:sp>
    </p:spTree>
    <p:extLst>
      <p:ext uri="{BB962C8B-B14F-4D97-AF65-F5344CB8AC3E}">
        <p14:creationId xmlns:p14="http://schemas.microsoft.com/office/powerpoint/2010/main" val="2828604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Bilimin Yeniden Doğuşu</a:t>
            </a:r>
            <a:endParaRPr lang="tr-TR" dirty="0"/>
          </a:p>
        </p:txBody>
      </p:sp>
      <p:sp>
        <p:nvSpPr>
          <p:cNvPr id="3" name="Content Placeholder 2"/>
          <p:cNvSpPr>
            <a:spLocks noGrp="1"/>
          </p:cNvSpPr>
          <p:nvPr>
            <p:ph idx="1"/>
          </p:nvPr>
        </p:nvSpPr>
        <p:spPr>
          <a:xfrm>
            <a:off x="448966" y="1098755"/>
            <a:ext cx="8246070" cy="3893574"/>
          </a:xfrm>
        </p:spPr>
        <p:txBody>
          <a:bodyPr>
            <a:normAutofit/>
          </a:bodyPr>
          <a:lstStyle/>
          <a:p>
            <a:pPr marL="0" indent="0" algn="just">
              <a:buNone/>
            </a:pPr>
            <a:r>
              <a:rPr lang="tr-TR" sz="2400" dirty="0"/>
              <a:t>Aslında, on beşinci yüzyılda meydana gelen üç büyük icat, bu değişikliklerin çoğundan sorumluydu. Bunlardan biri matbaanın icadıydı. Baskı, parşömenin yerini alacak kağıdın geliştirilmesini gerektiriyordu. İlk olarak Çin'de geliştirilen kağıt yapım tekniği 1200'lerde Avrupa'ya ulaştı ve 1450'de kağıt yapımı yaygınlaştı. Baskının etkin uygulaması 1438'de Gutenberg tarafından sağlandı. Matbaa edebiyat ve bilimi destekledi. Matbaa sayesinde </a:t>
            </a:r>
            <a:r>
              <a:rPr lang="tr-TR" sz="2400" dirty="0" smtClean="0"/>
              <a:t>İncil’in birden </a:t>
            </a:r>
            <a:r>
              <a:rPr lang="tr-TR" sz="2400" dirty="0"/>
              <a:t>çok nüshası halka sunulabilirdi. </a:t>
            </a:r>
          </a:p>
        </p:txBody>
      </p:sp>
    </p:spTree>
    <p:extLst>
      <p:ext uri="{BB962C8B-B14F-4D97-AF65-F5344CB8AC3E}">
        <p14:creationId xmlns:p14="http://schemas.microsoft.com/office/powerpoint/2010/main" val="13609818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Bilimin Yeniden Doğuşu</a:t>
            </a:r>
            <a:endParaRPr lang="tr-TR" dirty="0"/>
          </a:p>
        </p:txBody>
      </p:sp>
      <p:sp>
        <p:nvSpPr>
          <p:cNvPr id="3" name="Content Placeholder 2"/>
          <p:cNvSpPr>
            <a:spLocks noGrp="1"/>
          </p:cNvSpPr>
          <p:nvPr>
            <p:ph idx="1"/>
          </p:nvPr>
        </p:nvSpPr>
        <p:spPr>
          <a:xfrm>
            <a:off x="448966" y="1098755"/>
            <a:ext cx="8246070" cy="3893574"/>
          </a:xfrm>
        </p:spPr>
        <p:txBody>
          <a:bodyPr>
            <a:normAutofit/>
          </a:bodyPr>
          <a:lstStyle/>
          <a:p>
            <a:pPr marL="0" indent="0" algn="just">
              <a:buNone/>
            </a:pPr>
            <a:r>
              <a:rPr lang="tr-TR" sz="2400" dirty="0"/>
              <a:t>İnsanlar dini yazıları okumaya ve dini otoritelerin öğretilerini sorgulamaya başladılar. Yeniden canlanmanın yolunu açan diğer iki radikal icat, ticaretin, seyahatin ve yeni kıtaların ve adaların keşfine yardımcı olan pusula; ve insanların savaşma yeteneğini artıran barut ve ateşli silahlar. </a:t>
            </a:r>
            <a:endParaRPr lang="tr-TR" sz="2400" dirty="0" smtClean="0"/>
          </a:p>
          <a:p>
            <a:pPr marL="0" indent="0" algn="just">
              <a:buNone/>
            </a:pPr>
            <a:r>
              <a:rPr lang="tr-TR" sz="2400" dirty="0" smtClean="0"/>
              <a:t>Büyük </a:t>
            </a:r>
            <a:r>
              <a:rPr lang="tr-TR" sz="2400" dirty="0"/>
              <a:t>İtalyan sanatçı Leonardo da Vinci'nin (1452-1519) düşünceleri, bilimsel ilerlemeler için bir katalizör görevi gördü. Da Vinci'ye göre, 'deneyim asla aldatmaz; aldatan kişinin yargısıdır.</a:t>
            </a:r>
          </a:p>
        </p:txBody>
      </p:sp>
    </p:spTree>
    <p:extLst>
      <p:ext uri="{BB962C8B-B14F-4D97-AF65-F5344CB8AC3E}">
        <p14:creationId xmlns:p14="http://schemas.microsoft.com/office/powerpoint/2010/main" val="114493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Bilimin Yeniden Doğuşu</a:t>
            </a:r>
            <a:endParaRPr lang="tr-TR" dirty="0"/>
          </a:p>
        </p:txBody>
      </p:sp>
      <p:sp>
        <p:nvSpPr>
          <p:cNvPr id="3" name="Content Placeholder 2"/>
          <p:cNvSpPr>
            <a:spLocks noGrp="1"/>
          </p:cNvSpPr>
          <p:nvPr>
            <p:ph idx="1"/>
          </p:nvPr>
        </p:nvSpPr>
        <p:spPr>
          <a:xfrm>
            <a:off x="448966" y="1098755"/>
            <a:ext cx="8246070" cy="3893574"/>
          </a:xfrm>
        </p:spPr>
        <p:txBody>
          <a:bodyPr>
            <a:normAutofit/>
          </a:bodyPr>
          <a:lstStyle/>
          <a:p>
            <a:pPr marL="0" indent="0" algn="just">
              <a:buNone/>
            </a:pPr>
            <a:r>
              <a:rPr lang="tr-TR" sz="2400" dirty="0"/>
              <a:t>Rönesans (Yeniden Doğuş), Orta Çağ ve </a:t>
            </a:r>
            <a:r>
              <a:rPr lang="tr-TR" sz="2400" dirty="0" err="1"/>
              <a:t>Reformasyon</a:t>
            </a:r>
            <a:r>
              <a:rPr lang="tr-TR" sz="2400" dirty="0"/>
              <a:t> arasındaki tarihi dönem olarak bilinir. 15 - 16. yüzyıl İtalya’sında batı ile klasik antikite (Eski Roma ve Yunan Eserlerinin incelenmesi) arasında sanat, bilim, felsefe ve mimarlıkta bağın tekrar kurulmasını sağlayan, Antik Yunan filozof ve bilim insanlarının çalışmalarının çeviri yoluyla alındığı, deneysel düşüncenin canlandığı, insan yaşamı (hümanizm) üzerine </a:t>
            </a:r>
            <a:r>
              <a:rPr lang="tr-TR" sz="2400" dirty="0" err="1"/>
              <a:t>yoğunlaşıldığı</a:t>
            </a:r>
            <a:r>
              <a:rPr lang="tr-TR" sz="2400" dirty="0"/>
              <a:t>, matbaanın bulunmasıyla bilginin geniş kitlelerle paylaşımının arttığı ve radikal değişimlerin yaşandığı dönemdir.</a:t>
            </a:r>
          </a:p>
        </p:txBody>
      </p:sp>
    </p:spTree>
    <p:extLst>
      <p:ext uri="{BB962C8B-B14F-4D97-AF65-F5344CB8AC3E}">
        <p14:creationId xmlns:p14="http://schemas.microsoft.com/office/powerpoint/2010/main" val="25828044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Bilimin Yeniden Doğuşu</a:t>
            </a:r>
            <a:endParaRPr lang="tr-TR" dirty="0"/>
          </a:p>
        </p:txBody>
      </p:sp>
      <p:sp>
        <p:nvSpPr>
          <p:cNvPr id="3" name="Content Placeholder 2"/>
          <p:cNvSpPr>
            <a:spLocks noGrp="1"/>
          </p:cNvSpPr>
          <p:nvPr>
            <p:ph idx="1"/>
          </p:nvPr>
        </p:nvSpPr>
        <p:spPr>
          <a:xfrm>
            <a:off x="448966" y="1098755"/>
            <a:ext cx="8246070" cy="3893574"/>
          </a:xfrm>
        </p:spPr>
        <p:txBody>
          <a:bodyPr>
            <a:normAutofit/>
          </a:bodyPr>
          <a:lstStyle/>
          <a:p>
            <a:pPr marL="0" indent="0" algn="just">
              <a:buNone/>
            </a:pPr>
            <a:r>
              <a:rPr lang="tr-TR" sz="2400" dirty="0"/>
              <a:t>Yeniden doğuş iki anlamı içerir</a:t>
            </a:r>
            <a:r>
              <a:rPr lang="tr-TR" sz="2400" dirty="0" smtClean="0"/>
              <a:t>. </a:t>
            </a:r>
            <a:r>
              <a:rPr lang="tr-TR" sz="2400" dirty="0"/>
              <a:t>İlki antik klasik metinlerin tekrar keşfi, öğrenimi, sanat ve bilimdeki uygulamalarının tespitidir. İkinci olarak bu entelektüel aktivitelerin sonuçlarının Avrupalılık kültürünü genelde güçlendirmesidir. </a:t>
            </a:r>
            <a:endParaRPr lang="tr-TR" sz="2400" dirty="0" smtClean="0"/>
          </a:p>
          <a:p>
            <a:pPr marL="0" indent="0" algn="just">
              <a:buNone/>
            </a:pPr>
            <a:r>
              <a:rPr lang="tr-TR" sz="2400" dirty="0" smtClean="0"/>
              <a:t>Bu </a:t>
            </a:r>
            <a:r>
              <a:rPr lang="tr-TR" sz="2400" dirty="0"/>
              <a:t>yüzden Rönesans'tan bahsederken iki farklı fakat anlamlı yoldan söz edilebilir: Klasik öğrenmenin ve bilimin antik metinlerin tekrar keşfiyle yeniden doğması ve genel anlamda bir Avrupalılık kültürünün yeniden doğuşu.</a:t>
            </a:r>
          </a:p>
        </p:txBody>
      </p:sp>
    </p:spTree>
    <p:extLst>
      <p:ext uri="{BB962C8B-B14F-4D97-AF65-F5344CB8AC3E}">
        <p14:creationId xmlns:p14="http://schemas.microsoft.com/office/powerpoint/2010/main" val="4068816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Bilimin Yeniden Doğuşu</a:t>
            </a:r>
            <a:endParaRPr lang="tr-TR" dirty="0"/>
          </a:p>
        </p:txBody>
      </p:sp>
      <p:sp>
        <p:nvSpPr>
          <p:cNvPr id="3" name="Content Placeholder 2"/>
          <p:cNvSpPr>
            <a:spLocks noGrp="1"/>
          </p:cNvSpPr>
          <p:nvPr>
            <p:ph idx="1"/>
          </p:nvPr>
        </p:nvSpPr>
        <p:spPr>
          <a:xfrm>
            <a:off x="448966" y="1098755"/>
            <a:ext cx="8246070" cy="3893574"/>
          </a:xfrm>
        </p:spPr>
        <p:txBody>
          <a:bodyPr>
            <a:normAutofit fontScale="92500" lnSpcReduction="10000"/>
          </a:bodyPr>
          <a:lstStyle/>
          <a:p>
            <a:pPr marL="0" indent="0" algn="just">
              <a:buNone/>
            </a:pPr>
            <a:r>
              <a:rPr lang="tr-TR" sz="2400" dirty="0"/>
              <a:t>Reform veya Yenilikçi Devrim 16. yüzyılda başlatılarak tüm Avrupa’yı etkilemiş ve Katolik Kilisesi’ne karşı yapılmış dinsel bir harekettir. Bu hareket Avrupa'nın değişim ve dönüşümüne sebep olmuştur.</a:t>
            </a:r>
          </a:p>
          <a:p>
            <a:pPr marL="0" indent="0" algn="just">
              <a:buNone/>
            </a:pPr>
            <a:endParaRPr lang="tr-TR" sz="2400" dirty="0"/>
          </a:p>
          <a:p>
            <a:pPr marL="0" indent="0" algn="just">
              <a:buNone/>
            </a:pPr>
            <a:r>
              <a:rPr lang="tr-TR" sz="2400" dirty="0"/>
              <a:t>Katolik Kilisesi’nin aşırı zenginleşmesi ve yozlaşması, siyasetle ve dünyasal etkinliklerle daha fazla ilgilenmeye başlaması birçok din adamının tepkisini çekmiş ve reform hareketlerine yol açmıştır. Reform hareketleri önce Almanya’da, sonrasında ise Fransa, İngiltere ve Kuzey Avrupa ülkelerinde de etkili olur</a:t>
            </a:r>
            <a:r>
              <a:rPr lang="tr-TR" sz="2400" dirty="0" smtClean="0"/>
              <a:t>. </a:t>
            </a:r>
            <a:r>
              <a:rPr lang="tr-TR" sz="2400" dirty="0"/>
              <a:t>Bu reform hareketi Hristiyanlığın yeni ve büyük üç mezhebinden Protestanlığın oluşmasını sağlamıştır</a:t>
            </a:r>
            <a:r>
              <a:rPr lang="tr-TR" sz="2400" dirty="0" smtClean="0"/>
              <a:t>.</a:t>
            </a:r>
          </a:p>
          <a:p>
            <a:pPr marL="0" indent="0">
              <a:buNone/>
            </a:pPr>
            <a:r>
              <a:rPr lang="tr-TR" sz="1300" dirty="0"/>
              <a:t>"</a:t>
            </a:r>
            <a:r>
              <a:rPr lang="tr-TR" sz="1300" dirty="0" err="1"/>
              <a:t>Renaissance</a:t>
            </a:r>
            <a:r>
              <a:rPr lang="tr-TR" sz="1300" dirty="0"/>
              <a:t> - Definition, </a:t>
            </a:r>
            <a:r>
              <a:rPr lang="tr-TR" sz="1300" dirty="0" err="1"/>
              <a:t>Meaning</a:t>
            </a:r>
            <a:r>
              <a:rPr lang="tr-TR" sz="1300" dirty="0"/>
              <a:t>, </a:t>
            </a:r>
            <a:r>
              <a:rPr lang="tr-TR" sz="1300" dirty="0" err="1"/>
              <a:t>History</a:t>
            </a:r>
            <a:r>
              <a:rPr lang="tr-TR" sz="1300" dirty="0"/>
              <a:t>, </a:t>
            </a:r>
            <a:r>
              <a:rPr lang="tr-TR" sz="1300" dirty="0" err="1"/>
              <a:t>Artists</a:t>
            </a:r>
            <a:r>
              <a:rPr lang="tr-TR" sz="1300" dirty="0"/>
              <a:t>, Art, &amp; </a:t>
            </a:r>
            <a:r>
              <a:rPr lang="tr-TR" sz="1300" dirty="0" err="1"/>
              <a:t>Facts</a:t>
            </a:r>
            <a:r>
              <a:rPr lang="tr-TR" sz="1300" dirty="0"/>
              <a:t>". Encyclopedia </a:t>
            </a:r>
            <a:r>
              <a:rPr lang="tr-TR" sz="1300" dirty="0" err="1"/>
              <a:t>Britannica</a:t>
            </a:r>
            <a:r>
              <a:rPr lang="tr-TR" sz="1300" dirty="0"/>
              <a:t> (İngilizce). 16 Haziran 2015 tarihinde kaynağından arşivlendi. Erişim tarihi: 31 Mart 2021</a:t>
            </a:r>
            <a:r>
              <a:rPr lang="tr-TR" sz="2400" dirty="0"/>
              <a:t>.</a:t>
            </a:r>
          </a:p>
        </p:txBody>
      </p:sp>
    </p:spTree>
    <p:extLst>
      <p:ext uri="{BB962C8B-B14F-4D97-AF65-F5344CB8AC3E}">
        <p14:creationId xmlns:p14="http://schemas.microsoft.com/office/powerpoint/2010/main" val="378231281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Bilimin Yeniden Doğuşu</a:t>
            </a:r>
            <a:endParaRPr lang="tr-TR" dirty="0"/>
          </a:p>
        </p:txBody>
      </p:sp>
      <p:sp>
        <p:nvSpPr>
          <p:cNvPr id="3" name="Content Placeholder 2"/>
          <p:cNvSpPr>
            <a:spLocks noGrp="1"/>
          </p:cNvSpPr>
          <p:nvPr>
            <p:ph idx="1"/>
          </p:nvPr>
        </p:nvSpPr>
        <p:spPr>
          <a:xfrm>
            <a:off x="448966" y="1098755"/>
            <a:ext cx="8246070" cy="3893574"/>
          </a:xfrm>
        </p:spPr>
        <p:txBody>
          <a:bodyPr>
            <a:normAutofit fontScale="92500" lnSpcReduction="10000"/>
          </a:bodyPr>
          <a:lstStyle/>
          <a:p>
            <a:pPr marL="0" indent="0" algn="just">
              <a:buNone/>
            </a:pPr>
            <a:r>
              <a:rPr lang="tr-TR" sz="2400" dirty="0"/>
              <a:t>Reform veya Yenilikçi Devrim 16. yüzyılda başlatılarak tüm Avrupa’yı etkilemiş ve Katolik Kilisesi’ne karşı yapılmış dinsel bir harekettir. Bu hareket Avrupa'nın değişim ve dönüşümüne sebep olmuştur.</a:t>
            </a:r>
          </a:p>
          <a:p>
            <a:pPr marL="0" indent="0" algn="just">
              <a:buNone/>
            </a:pPr>
            <a:endParaRPr lang="tr-TR" sz="2400" dirty="0"/>
          </a:p>
          <a:p>
            <a:pPr marL="0" indent="0" algn="just">
              <a:buNone/>
            </a:pPr>
            <a:r>
              <a:rPr lang="tr-TR" sz="2400" dirty="0"/>
              <a:t>Katolik Kilisesi’nin aşırı zenginleşmesi ve yozlaşması, siyasetle ve dünyasal etkinliklerle daha fazla ilgilenmeye başlaması birçok din adamının tepkisini çekmiş ve reform hareketlerine yol açmıştır. Reform hareketleri önce Almanya’da, sonrasında ise Fransa, İngiltere ve Kuzey Avrupa ülkelerinde de etkili olur</a:t>
            </a:r>
            <a:r>
              <a:rPr lang="tr-TR" sz="2400" dirty="0" smtClean="0"/>
              <a:t>. </a:t>
            </a:r>
            <a:r>
              <a:rPr lang="tr-TR" sz="2400" dirty="0"/>
              <a:t>Bu reform hareketi Hristiyanlığın yeni ve büyük üç mezhebinden Protestanlığın oluşmasını sağlamıştır</a:t>
            </a:r>
            <a:r>
              <a:rPr lang="tr-TR" sz="2400" dirty="0" smtClean="0"/>
              <a:t>.</a:t>
            </a:r>
          </a:p>
          <a:p>
            <a:pPr marL="0" indent="0">
              <a:buNone/>
            </a:pPr>
            <a:endParaRPr lang="tr-TR" sz="2400" dirty="0" smtClean="0"/>
          </a:p>
          <a:p>
            <a:pPr marL="0" indent="0">
              <a:buNone/>
            </a:pPr>
            <a:r>
              <a:rPr lang="tr-TR" sz="1300" dirty="0" smtClean="0"/>
              <a:t>Kaya, Murat (29 Şubat 2020). "Protestan Reformunun Almanya'da Ortaya Çıkış Süreci". </a:t>
            </a:r>
            <a:endParaRPr lang="tr-TR" sz="1300" dirty="0"/>
          </a:p>
        </p:txBody>
      </p:sp>
    </p:spTree>
    <p:extLst>
      <p:ext uri="{BB962C8B-B14F-4D97-AF65-F5344CB8AC3E}">
        <p14:creationId xmlns:p14="http://schemas.microsoft.com/office/powerpoint/2010/main" val="41531588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Bilimin Yeniden Doğuşu</a:t>
            </a:r>
            <a:endParaRPr lang="tr-TR" dirty="0"/>
          </a:p>
        </p:txBody>
      </p:sp>
      <p:sp>
        <p:nvSpPr>
          <p:cNvPr id="3" name="Content Placeholder 2"/>
          <p:cNvSpPr>
            <a:spLocks noGrp="1"/>
          </p:cNvSpPr>
          <p:nvPr>
            <p:ph idx="1"/>
          </p:nvPr>
        </p:nvSpPr>
        <p:spPr>
          <a:xfrm>
            <a:off x="448966" y="1098755"/>
            <a:ext cx="8246070" cy="3893574"/>
          </a:xfrm>
        </p:spPr>
        <p:txBody>
          <a:bodyPr>
            <a:normAutofit/>
          </a:bodyPr>
          <a:lstStyle/>
          <a:p>
            <a:pPr marL="0" indent="0" algn="just">
              <a:buNone/>
            </a:pPr>
            <a:r>
              <a:rPr lang="tr-TR" sz="2400" dirty="0"/>
              <a:t>Aydınlanma Çağı olarak adlandırılan tarihsel dönem, aydınlanma felsefesinin 18. yüzyılda doğup benimsenmeye başladığı dönemdir. Batı toplumunda 17. ve 18. yüzyıllarda gelişen, akılcı düşünceyi eski, geleneksel, değişmez kabul edilen varsayımlardan, önyargılardan ve ideolojilerden özgürleştirmeyi ve yeni bilgiye yönelik kabulü geliştirmeyi amaçlayan düşünsel gelişimi kapsayan dönemi tanımlar</a:t>
            </a:r>
            <a:r>
              <a:rPr lang="tr-TR" sz="2400" dirty="0" smtClean="0"/>
              <a:t>. </a:t>
            </a:r>
            <a:r>
              <a:rPr lang="tr-TR" sz="2400" dirty="0"/>
              <a:t>Aynı zamanda Arapça eserlerin (</a:t>
            </a:r>
            <a:r>
              <a:rPr lang="tr-TR" sz="2400" dirty="0" err="1"/>
              <a:t>İbn</a:t>
            </a:r>
            <a:r>
              <a:rPr lang="tr-TR" sz="2400" dirty="0"/>
              <a:t> </a:t>
            </a:r>
            <a:r>
              <a:rPr lang="tr-TR" sz="2400" dirty="0" err="1"/>
              <a:t>Rüşd</a:t>
            </a:r>
            <a:r>
              <a:rPr lang="tr-TR" sz="2400" dirty="0"/>
              <a:t> vb.) Latinceye </a:t>
            </a:r>
            <a:r>
              <a:rPr lang="tr-TR" sz="2400" dirty="0" smtClean="0"/>
              <a:t>çevrilmesi</a:t>
            </a:r>
            <a:r>
              <a:rPr lang="tr-TR" sz="2400" dirty="0"/>
              <a:t>, Aydınlanma Çağı'na zemin hazırlamıştır.</a:t>
            </a:r>
            <a:endParaRPr lang="tr-TR" sz="2400" dirty="0" smtClean="0"/>
          </a:p>
          <a:p>
            <a:pPr marL="0" indent="0">
              <a:buNone/>
            </a:pPr>
            <a:r>
              <a:rPr lang="tr-TR" sz="1300" dirty="0"/>
              <a:t>"</a:t>
            </a:r>
            <a:r>
              <a:rPr lang="tr-TR" sz="1300" dirty="0" err="1"/>
              <a:t>Enlightenment</a:t>
            </a:r>
            <a:r>
              <a:rPr lang="tr-TR" sz="1300" dirty="0"/>
              <a:t> | Definition, </a:t>
            </a:r>
            <a:r>
              <a:rPr lang="tr-TR" sz="1300" dirty="0" err="1"/>
              <a:t>Summary</a:t>
            </a:r>
            <a:r>
              <a:rPr lang="tr-TR" sz="1300" dirty="0"/>
              <a:t>, </a:t>
            </a:r>
            <a:r>
              <a:rPr lang="tr-TR" sz="1300" dirty="0" err="1"/>
              <a:t>Ideas</a:t>
            </a:r>
            <a:r>
              <a:rPr lang="tr-TR" sz="1300" dirty="0"/>
              <a:t>, </a:t>
            </a:r>
            <a:r>
              <a:rPr lang="tr-TR" sz="1300" dirty="0" err="1"/>
              <a:t>Meaning</a:t>
            </a:r>
            <a:r>
              <a:rPr lang="tr-TR" sz="1300" dirty="0"/>
              <a:t>, </a:t>
            </a:r>
            <a:r>
              <a:rPr lang="tr-TR" sz="1300" dirty="0" err="1"/>
              <a:t>History</a:t>
            </a:r>
            <a:r>
              <a:rPr lang="tr-TR" sz="1300" dirty="0"/>
              <a:t>, </a:t>
            </a:r>
            <a:r>
              <a:rPr lang="tr-TR" sz="1300" dirty="0" err="1"/>
              <a:t>Philosophers</a:t>
            </a:r>
            <a:r>
              <a:rPr lang="tr-TR" sz="1300" dirty="0"/>
              <a:t>, &amp; </a:t>
            </a:r>
            <a:r>
              <a:rPr lang="tr-TR" sz="1300" dirty="0" err="1"/>
              <a:t>Facts</a:t>
            </a:r>
            <a:r>
              <a:rPr lang="tr-TR" sz="1300" dirty="0"/>
              <a:t>". Encyclopedia </a:t>
            </a:r>
            <a:r>
              <a:rPr lang="tr-TR" sz="1300" dirty="0" err="1"/>
              <a:t>Britannica</a:t>
            </a:r>
            <a:r>
              <a:rPr lang="tr-TR" sz="1300" dirty="0"/>
              <a:t> (İngilizce). 21 Haziran 2015 tarihinde kaynağından arşivlendi. Erişim tarihi: 24 Ekim 2021.</a:t>
            </a:r>
          </a:p>
        </p:txBody>
      </p:sp>
    </p:spTree>
    <p:extLst>
      <p:ext uri="{BB962C8B-B14F-4D97-AF65-F5344CB8AC3E}">
        <p14:creationId xmlns:p14="http://schemas.microsoft.com/office/powerpoint/2010/main" val="39652055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Bilimin Yeniden Doğuşu</a:t>
            </a:r>
            <a:endParaRPr lang="tr-TR" dirty="0"/>
          </a:p>
        </p:txBody>
      </p:sp>
      <p:sp>
        <p:nvSpPr>
          <p:cNvPr id="3" name="Content Placeholder 2"/>
          <p:cNvSpPr>
            <a:spLocks noGrp="1"/>
          </p:cNvSpPr>
          <p:nvPr>
            <p:ph idx="1"/>
          </p:nvPr>
        </p:nvSpPr>
        <p:spPr>
          <a:xfrm>
            <a:off x="448966" y="1098755"/>
            <a:ext cx="8246070" cy="3893574"/>
          </a:xfrm>
        </p:spPr>
        <p:txBody>
          <a:bodyPr>
            <a:normAutofit/>
          </a:bodyPr>
          <a:lstStyle/>
          <a:p>
            <a:pPr marL="0" indent="0" algn="just">
              <a:buNone/>
            </a:pPr>
            <a:r>
              <a:rPr lang="tr-TR" sz="2400" dirty="0"/>
              <a:t>Aydınlanmaya yol açan başlıca düşünsel gelişmeler Rönesans ve Reform hareketleridir. Aydınlanmanın ilk temsilcileri olarak genellikle </a:t>
            </a:r>
            <a:r>
              <a:rPr lang="tr-TR" sz="2400" dirty="0" err="1"/>
              <a:t>René</a:t>
            </a:r>
            <a:r>
              <a:rPr lang="tr-TR" sz="2400" dirty="0"/>
              <a:t> Descartes ve </a:t>
            </a:r>
            <a:r>
              <a:rPr lang="tr-TR" sz="2400" dirty="0" err="1"/>
              <a:t>Gottfried</a:t>
            </a:r>
            <a:r>
              <a:rPr lang="tr-TR" sz="2400" dirty="0"/>
              <a:t> Wilhelm </a:t>
            </a:r>
            <a:r>
              <a:rPr lang="tr-TR" sz="2400" dirty="0" err="1"/>
              <a:t>Leibniz</a:t>
            </a:r>
            <a:r>
              <a:rPr lang="tr-TR" sz="2400" dirty="0"/>
              <a:t> kabul edilir. Almanya'da Johann </a:t>
            </a:r>
            <a:r>
              <a:rPr lang="tr-TR" sz="2400" dirty="0" err="1"/>
              <a:t>Gottfried</a:t>
            </a:r>
            <a:r>
              <a:rPr lang="tr-TR" sz="2400" dirty="0"/>
              <a:t> </a:t>
            </a:r>
            <a:r>
              <a:rPr lang="tr-TR" sz="2400" dirty="0" err="1"/>
              <a:t>Herder</a:t>
            </a:r>
            <a:r>
              <a:rPr lang="tr-TR" sz="2400" dirty="0"/>
              <a:t>, </a:t>
            </a:r>
            <a:r>
              <a:rPr lang="tr-TR" sz="2400" dirty="0" err="1"/>
              <a:t>Immanuel</a:t>
            </a:r>
            <a:r>
              <a:rPr lang="tr-TR" sz="2400" dirty="0"/>
              <a:t> Kant, </a:t>
            </a:r>
            <a:r>
              <a:rPr lang="tr-TR" sz="2400" dirty="0" err="1"/>
              <a:t>Christian</a:t>
            </a:r>
            <a:r>
              <a:rPr lang="tr-TR" sz="2400" dirty="0"/>
              <a:t> </a:t>
            </a:r>
            <a:r>
              <a:rPr lang="tr-TR" sz="2400" dirty="0" err="1"/>
              <a:t>Wolff</a:t>
            </a:r>
            <a:r>
              <a:rPr lang="tr-TR" sz="2400" dirty="0"/>
              <a:t>; Fransa'da </a:t>
            </a:r>
            <a:r>
              <a:rPr lang="tr-TR" sz="2400" dirty="0" err="1"/>
              <a:t>Denis</a:t>
            </a:r>
            <a:r>
              <a:rPr lang="tr-TR" sz="2400" dirty="0"/>
              <a:t> </a:t>
            </a:r>
            <a:r>
              <a:rPr lang="tr-TR" sz="2400" dirty="0" err="1"/>
              <a:t>Diderot</a:t>
            </a:r>
            <a:r>
              <a:rPr lang="tr-TR" sz="2400" dirty="0"/>
              <a:t>, </a:t>
            </a:r>
            <a:r>
              <a:rPr lang="tr-TR" sz="2400" dirty="0" err="1"/>
              <a:t>Claude</a:t>
            </a:r>
            <a:r>
              <a:rPr lang="tr-TR" sz="2400" dirty="0"/>
              <a:t> </a:t>
            </a:r>
            <a:r>
              <a:rPr lang="tr-TR" sz="2400" dirty="0" err="1"/>
              <a:t>Adrien</a:t>
            </a:r>
            <a:r>
              <a:rPr lang="tr-TR" sz="2400" dirty="0"/>
              <a:t> </a:t>
            </a:r>
            <a:r>
              <a:rPr lang="tr-TR" sz="2400" dirty="0" err="1"/>
              <a:t>Helvétius</a:t>
            </a:r>
            <a:r>
              <a:rPr lang="tr-TR" sz="2400" dirty="0"/>
              <a:t>, Baron </a:t>
            </a:r>
            <a:r>
              <a:rPr lang="tr-TR" sz="2400" dirty="0" err="1"/>
              <a:t>d'Holbach</a:t>
            </a:r>
            <a:r>
              <a:rPr lang="tr-TR" sz="2400" dirty="0"/>
              <a:t>, Montesquieu, Jean-Jacques Rousseau, Voltaire; Büyük Britanya'da David Hume, John Locke ve Thomas </a:t>
            </a:r>
            <a:r>
              <a:rPr lang="tr-TR" sz="2400" dirty="0" err="1"/>
              <a:t>Paine</a:t>
            </a:r>
            <a:r>
              <a:rPr lang="tr-TR" sz="2400" dirty="0"/>
              <a:t> Aydınlanma Çağı'nın en önemli temsilcileridir</a:t>
            </a:r>
            <a:r>
              <a:rPr lang="tr-TR" sz="2400" dirty="0" smtClean="0"/>
              <a:t>.</a:t>
            </a:r>
          </a:p>
          <a:p>
            <a:pPr marL="0" indent="0">
              <a:buNone/>
            </a:pPr>
            <a:r>
              <a:rPr lang="en-GB" sz="1300" dirty="0"/>
              <a:t>Jeremy Black, "</a:t>
            </a:r>
            <a:r>
              <a:rPr lang="en-GB" sz="1300" dirty="0" err="1"/>
              <a:t>Ancien</a:t>
            </a:r>
            <a:r>
              <a:rPr lang="en-GB" sz="1300" dirty="0"/>
              <a:t> Regime and Enlightenment. Some Recent Writing on Seventeenth-and Eighteenth-Century Europe," European History Quarterly 22.2 (1992): 247-55.</a:t>
            </a:r>
            <a:endParaRPr lang="tr-TR" sz="1300" dirty="0"/>
          </a:p>
        </p:txBody>
      </p:sp>
    </p:spTree>
    <p:extLst>
      <p:ext uri="{BB962C8B-B14F-4D97-AF65-F5344CB8AC3E}">
        <p14:creationId xmlns:p14="http://schemas.microsoft.com/office/powerpoint/2010/main" val="27788300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Tümdengelim</a:t>
            </a:r>
            <a:endParaRPr lang="tr-TR" dirty="0"/>
          </a:p>
        </p:txBody>
      </p:sp>
      <p:sp>
        <p:nvSpPr>
          <p:cNvPr id="3" name="Content Placeholder 2"/>
          <p:cNvSpPr>
            <a:spLocks noGrp="1"/>
          </p:cNvSpPr>
          <p:nvPr>
            <p:ph idx="1"/>
          </p:nvPr>
        </p:nvSpPr>
        <p:spPr>
          <a:xfrm>
            <a:off x="448966" y="1098755"/>
            <a:ext cx="8246070" cy="3893574"/>
          </a:xfrm>
        </p:spPr>
        <p:txBody>
          <a:bodyPr>
            <a:noAutofit/>
          </a:bodyPr>
          <a:lstStyle/>
          <a:p>
            <a:pPr marL="0" indent="0" algn="just">
              <a:buNone/>
            </a:pPr>
            <a:r>
              <a:rPr lang="tr-TR" sz="1800" dirty="0"/>
              <a:t>Yunanlılara yaygın olarak atfedilen ilk sistematik yaklaşım, tümdengelim yöntemiydi. </a:t>
            </a:r>
            <a:r>
              <a:rPr lang="tr-TR" sz="1800" dirty="0" err="1"/>
              <a:t>Tümdengelimli</a:t>
            </a:r>
            <a:r>
              <a:rPr lang="tr-TR" sz="1800" dirty="0"/>
              <a:t> akıl yürütme, genel bir varsayımdan belirli bir uygulamaya doğru akıl yürütme sürecidir. Bu durumda, ana öncül bir teoriye, kurala, yasaya, ilkeye veya genel anlayışa dayanmaktadır. Aksine, bir argümanın ana öncülü gözlem veya deneyime dayandığında, bunun tümevarım yöntemine dayandığını söyleyebiliriz. Çoğu zaman, tümevarım özelden genele hareket olarak açıklanırken, tümdengelim genel ile başlar ve </a:t>
            </a:r>
            <a:r>
              <a:rPr lang="tr-TR" sz="1800" dirty="0" smtClean="0"/>
              <a:t>özelde biter</a:t>
            </a:r>
            <a:r>
              <a:rPr lang="tr-TR" sz="1800" dirty="0" smtClean="0"/>
              <a:t>.</a:t>
            </a:r>
            <a:endParaRPr lang="tr-TR" sz="1800" dirty="0"/>
          </a:p>
          <a:p>
            <a:pPr marL="0" indent="0" algn="just">
              <a:buNone/>
            </a:pPr>
            <a:r>
              <a:rPr lang="tr-TR" sz="1800" dirty="0" smtClean="0"/>
              <a:t>Tümdengelim </a:t>
            </a:r>
            <a:r>
              <a:rPr lang="tr-TR" sz="1800" dirty="0"/>
              <a:t>yöntemini kullanarak aşağıdaki mantıksal akıl yürütmeyi göz önünde bulundurun:</a:t>
            </a:r>
          </a:p>
          <a:p>
            <a:pPr marL="0" indent="0" algn="just">
              <a:buNone/>
            </a:pPr>
            <a:r>
              <a:rPr lang="tr-TR" sz="1800" dirty="0"/>
              <a:t>Tüm A'lar B'dir.</a:t>
            </a:r>
          </a:p>
          <a:p>
            <a:pPr marL="0" indent="0" algn="just">
              <a:buNone/>
            </a:pPr>
            <a:r>
              <a:rPr lang="tr-TR" sz="1800" dirty="0"/>
              <a:t>Tüm B'ler C'dir.</a:t>
            </a:r>
          </a:p>
          <a:p>
            <a:pPr marL="0" indent="0" algn="just">
              <a:buNone/>
            </a:pPr>
            <a:r>
              <a:rPr lang="tr-TR" sz="1800" dirty="0"/>
              <a:t>Bu nedenle, tüm A'lar </a:t>
            </a:r>
            <a:r>
              <a:rPr lang="tr-TR" sz="1800" dirty="0" smtClean="0"/>
              <a:t>C'dir</a:t>
            </a:r>
            <a:endParaRPr lang="tr-TR" sz="1000" dirty="0"/>
          </a:p>
        </p:txBody>
      </p:sp>
    </p:spTree>
    <p:extLst>
      <p:ext uri="{BB962C8B-B14F-4D97-AF65-F5344CB8AC3E}">
        <p14:creationId xmlns:p14="http://schemas.microsoft.com/office/powerpoint/2010/main" val="21126819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Tümevarım</a:t>
            </a:r>
            <a:endParaRPr lang="tr-TR" dirty="0"/>
          </a:p>
        </p:txBody>
      </p:sp>
      <p:sp>
        <p:nvSpPr>
          <p:cNvPr id="3" name="Content Placeholder 2"/>
          <p:cNvSpPr>
            <a:spLocks noGrp="1"/>
          </p:cNvSpPr>
          <p:nvPr>
            <p:ph idx="1"/>
          </p:nvPr>
        </p:nvSpPr>
        <p:spPr>
          <a:xfrm>
            <a:off x="448966" y="1098755"/>
            <a:ext cx="8246070" cy="3893574"/>
          </a:xfrm>
        </p:spPr>
        <p:txBody>
          <a:bodyPr>
            <a:normAutofit fontScale="92500" lnSpcReduction="10000"/>
          </a:bodyPr>
          <a:lstStyle/>
          <a:p>
            <a:pPr marL="0" indent="0" algn="just">
              <a:buNone/>
            </a:pPr>
            <a:r>
              <a:rPr lang="tr-TR" sz="2400" dirty="0"/>
              <a:t>Tümdengelim yöntemi, ilkel bilimin gelişimine çok katkıda bulundu. Bu yöntem matematikte oldukça başarılıydı, ancak sorun şuydu ki evreni keşfetmede başarılı olamadı ve yeni gerçeklere ulaşmak için hepsi de kullanışlı değildi. Bunun için tümevarım yöntemini kullanmalıyız. Bir araştırmacı, </a:t>
            </a:r>
            <a:r>
              <a:rPr lang="tr-TR" sz="2400" dirty="0" err="1"/>
              <a:t>tümevarımsal</a:t>
            </a:r>
            <a:r>
              <a:rPr lang="tr-TR" sz="2400" dirty="0"/>
              <a:t> argümanlar yoluyla belirli önermelerin yardımıyla genel yasalara ulaşabilir. Aslında, bilimin ilerlemesinin bir yöntemi olarak tümevarımın yaygın olarak kabulü, yalnızca yaklaşık 450 yıl önce, Francis Bacon'un (MS 1561-1626) kullanımını desteklediği zaman gerçekleşti. Bu dönemde Galileo </a:t>
            </a:r>
            <a:r>
              <a:rPr lang="tr-TR" sz="2400" dirty="0" err="1"/>
              <a:t>Galilee</a:t>
            </a:r>
            <a:r>
              <a:rPr lang="tr-TR" sz="2400" dirty="0"/>
              <a:t> ve </a:t>
            </a:r>
            <a:r>
              <a:rPr lang="tr-TR" sz="2400" dirty="0" err="1"/>
              <a:t>Tycho</a:t>
            </a:r>
            <a:r>
              <a:rPr lang="tr-TR" sz="2400" dirty="0"/>
              <a:t> </a:t>
            </a:r>
            <a:r>
              <a:rPr lang="tr-TR" sz="2400" dirty="0" err="1"/>
              <a:t>Brahe'nin</a:t>
            </a:r>
            <a:r>
              <a:rPr lang="tr-TR" sz="2400" dirty="0"/>
              <a:t> deneyleri de </a:t>
            </a:r>
            <a:r>
              <a:rPr lang="tr-TR" sz="2400" dirty="0" err="1"/>
              <a:t>tümevarımsal</a:t>
            </a:r>
            <a:r>
              <a:rPr lang="tr-TR" sz="2400" dirty="0"/>
              <a:t> yöntemlere katkı sağlamıştır. 1600 yılından itibaren tümevarım yöntemi yaygınlaşmış ve doğayı keşfetmede oldukça başarılı olmuştur.</a:t>
            </a:r>
            <a:endParaRPr lang="tr-TR" sz="1300" dirty="0"/>
          </a:p>
        </p:txBody>
      </p:sp>
    </p:spTree>
    <p:extLst>
      <p:ext uri="{BB962C8B-B14F-4D97-AF65-F5344CB8AC3E}">
        <p14:creationId xmlns:p14="http://schemas.microsoft.com/office/powerpoint/2010/main" val="44753159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Tümevarım</a:t>
            </a:r>
            <a:endParaRPr lang="tr-TR" dirty="0"/>
          </a:p>
        </p:txBody>
      </p:sp>
      <p:sp>
        <p:nvSpPr>
          <p:cNvPr id="3" name="Content Placeholder 2"/>
          <p:cNvSpPr>
            <a:spLocks noGrp="1"/>
          </p:cNvSpPr>
          <p:nvPr>
            <p:ph idx="1"/>
          </p:nvPr>
        </p:nvSpPr>
        <p:spPr>
          <a:xfrm>
            <a:off x="448966" y="1098755"/>
            <a:ext cx="8246070" cy="3893574"/>
          </a:xfrm>
        </p:spPr>
        <p:txBody>
          <a:bodyPr>
            <a:normAutofit/>
          </a:bodyPr>
          <a:lstStyle/>
          <a:p>
            <a:pPr marL="0" indent="0" algn="just">
              <a:buNone/>
            </a:pPr>
            <a:r>
              <a:rPr lang="tr-TR" sz="2400" dirty="0"/>
              <a:t>Tümevarım normalde birkaç örneğin davranışından bir popülasyonun davranışına genellemeyi içerir. Örneğin, birkaç yasemin çiçeğini kokladıktan sonra, </a:t>
            </a:r>
            <a:r>
              <a:rPr lang="tr-TR" sz="2400" dirty="0" err="1"/>
              <a:t>tümevarımcı</a:t>
            </a:r>
            <a:r>
              <a:rPr lang="tr-TR" sz="2400" dirty="0"/>
              <a:t> bir açıklama yapabilirsiniz: 'Bütün yasemin çiçekleri kokuludur'. Tümevarım mantığına göre, bir durum veya koşul, gözlemlenen tüm durumlarda doğruysa, durum veya koşul her durumda doğru olmalıdır. Bu nedenle, </a:t>
            </a:r>
            <a:r>
              <a:rPr lang="tr-TR" sz="2400" dirty="0" err="1"/>
              <a:t>tümevarımsal</a:t>
            </a:r>
            <a:r>
              <a:rPr lang="tr-TR" sz="2400" dirty="0"/>
              <a:t> önermeyi destekleyen bir dizi deneyi tamamladıktan sonra, önermenin her durumda geçerli olduğunu doğrulayabilirsiniz. </a:t>
            </a:r>
            <a:endParaRPr lang="tr-TR" sz="1300" dirty="0"/>
          </a:p>
        </p:txBody>
      </p:sp>
    </p:spTree>
    <p:extLst>
      <p:ext uri="{BB962C8B-B14F-4D97-AF65-F5344CB8AC3E}">
        <p14:creationId xmlns:p14="http://schemas.microsoft.com/office/powerpoint/2010/main" val="237230601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Tümevarım</a:t>
            </a:r>
            <a:endParaRPr lang="tr-TR" dirty="0"/>
          </a:p>
        </p:txBody>
      </p:sp>
      <p:sp>
        <p:nvSpPr>
          <p:cNvPr id="3" name="Content Placeholder 2"/>
          <p:cNvSpPr>
            <a:spLocks noGrp="1"/>
          </p:cNvSpPr>
          <p:nvPr>
            <p:ph idx="1"/>
          </p:nvPr>
        </p:nvSpPr>
        <p:spPr>
          <a:xfrm>
            <a:off x="448966" y="1098755"/>
            <a:ext cx="8246070" cy="3893574"/>
          </a:xfrm>
        </p:spPr>
        <p:txBody>
          <a:bodyPr>
            <a:normAutofit/>
          </a:bodyPr>
          <a:lstStyle/>
          <a:p>
            <a:pPr marL="0" indent="0" algn="just">
              <a:buNone/>
            </a:pPr>
            <a:r>
              <a:rPr lang="tr-TR" sz="2400" dirty="0"/>
              <a:t>Bununla birlikte, örneklem büyüklüğü küçük olduğunda, genelleştirilmiş ifade güvenilir olmayabilir. Tümevarım aşağıdan yukarıya bir yaklaşımı içerir; belirli gözlemlerle başlar, kalıpları ve düzenlilikleri tespit eder, geçici bir hipotez formüle eder ve sonunda kanıtların gücüne göre sonunda bir teori veya yasa haline gelebilecek bazı genel sonuçlar geliştirir.</a:t>
            </a:r>
          </a:p>
        </p:txBody>
      </p:sp>
    </p:spTree>
    <p:extLst>
      <p:ext uri="{BB962C8B-B14F-4D97-AF65-F5344CB8AC3E}">
        <p14:creationId xmlns:p14="http://schemas.microsoft.com/office/powerpoint/2010/main" val="6397767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3083</Words>
  <Application>Microsoft Office PowerPoint</Application>
  <PresentationFormat>Ekran Gösterisi (16:9)</PresentationFormat>
  <Paragraphs>144</Paragraphs>
  <Slides>42</Slides>
  <Notes>0</Notes>
  <HiddenSlides>0</HiddenSlides>
  <MMClips>0</MMClips>
  <ScaleCrop>false</ScaleCrop>
  <HeadingPairs>
    <vt:vector size="4" baseType="variant">
      <vt:variant>
        <vt:lpstr>Tema</vt:lpstr>
      </vt:variant>
      <vt:variant>
        <vt:i4>1</vt:i4>
      </vt:variant>
      <vt:variant>
        <vt:lpstr>Slayt Başlıkları</vt:lpstr>
      </vt:variant>
      <vt:variant>
        <vt:i4>42</vt:i4>
      </vt:variant>
    </vt:vector>
  </HeadingPairs>
  <TitlesOfParts>
    <vt:vector size="43" baseType="lpstr">
      <vt:lpstr>Office Theme</vt:lpstr>
      <vt:lpstr>Bilimsel Araştırma Yöntemler ve Etik</vt:lpstr>
      <vt:lpstr>Birincil Dürtü: Merak</vt:lpstr>
      <vt:lpstr>Bilgi  Güçtür</vt:lpstr>
      <vt:lpstr>Data/Knowledge/Information</vt:lpstr>
      <vt:lpstr>Data/Knowledge/Information</vt:lpstr>
      <vt:lpstr>Data/Knowledge/Information</vt:lpstr>
      <vt:lpstr>Data/Knowledge/Information</vt:lpstr>
      <vt:lpstr>Yöntemler</vt:lpstr>
      <vt:lpstr>Dayanıklılık yöntemi</vt:lpstr>
      <vt:lpstr>Otorite yöntemi</vt:lpstr>
      <vt:lpstr>Sezgi yöntemi</vt:lpstr>
      <vt:lpstr>Bilim yöntemi</vt:lpstr>
      <vt:lpstr>Bilimsel Bilgi</vt:lpstr>
      <vt:lpstr>Bilimsel Bilgi</vt:lpstr>
      <vt:lpstr>Gerçek nedir?</vt:lpstr>
      <vt:lpstr>Hipotez nedir?</vt:lpstr>
      <vt:lpstr>Teori nedir?</vt:lpstr>
      <vt:lpstr>Kanun nedir?</vt:lpstr>
      <vt:lpstr>İnanç nedir?</vt:lpstr>
      <vt:lpstr>Araştırma nedir?</vt:lpstr>
      <vt:lpstr>Araştırma nedir?</vt:lpstr>
      <vt:lpstr>İyi Bir Araştırmanın Özellikleri</vt:lpstr>
      <vt:lpstr>Bilimin Doğuşu</vt:lpstr>
      <vt:lpstr>Bilimin Doğuşu</vt:lpstr>
      <vt:lpstr>Bilimin Doğuşu</vt:lpstr>
      <vt:lpstr>Bilimin Doğuşu</vt:lpstr>
      <vt:lpstr>Bilimin Doğuşu</vt:lpstr>
      <vt:lpstr>Ortaçağ</vt:lpstr>
      <vt:lpstr>Ortaçağ</vt:lpstr>
      <vt:lpstr>Bilimin Yeniden Doğuşu</vt:lpstr>
      <vt:lpstr>Bilimin Yeniden Doğuşu</vt:lpstr>
      <vt:lpstr>Bilimin Yeniden Doğuşu</vt:lpstr>
      <vt:lpstr>Bilimin Yeniden Doğuşu</vt:lpstr>
      <vt:lpstr>Bilimin Yeniden Doğuşu</vt:lpstr>
      <vt:lpstr>Bilimin Yeniden Doğuşu</vt:lpstr>
      <vt:lpstr>Bilimin Yeniden Doğuşu</vt:lpstr>
      <vt:lpstr>Bilimin Yeniden Doğuşu</vt:lpstr>
      <vt:lpstr>Bilimin Yeniden Doğuşu</vt:lpstr>
      <vt:lpstr>Tümdengelim</vt:lpstr>
      <vt:lpstr>Tümevarım</vt:lpstr>
      <vt:lpstr>Tümevarım</vt:lpstr>
      <vt:lpstr>Tümevarım</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2017-08-01T15:40:51Z</dcterms:created>
  <dcterms:modified xsi:type="dcterms:W3CDTF">2023-07-19T20:22:59Z</dcterms:modified>
</cp:coreProperties>
</file>