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sldIdLst>
    <p:sldId id="262"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C3B"/>
    <a:srgbClr val="4A412A"/>
    <a:srgbClr val="2B2929"/>
    <a:srgbClr val="DBBA95"/>
    <a:srgbClr val="E9D4BD"/>
    <a:srgbClr val="B27E5C"/>
    <a:srgbClr val="00E6F2"/>
    <a:srgbClr val="E50D79"/>
    <a:srgbClr val="CC0099"/>
    <a:srgbClr val="E21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2004" y="-9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04255" y="3393676"/>
            <a:ext cx="7482545" cy="1373587"/>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212490" y="2266340"/>
            <a:ext cx="7482545" cy="610820"/>
          </a:xfrm>
        </p:spPr>
        <p:txBody>
          <a:bodyPr>
            <a:normAutofit/>
          </a:bodyPr>
          <a:lstStyle>
            <a:lvl1pPr marL="0" indent="0" algn="r">
              <a:buNone/>
              <a:defRPr sz="2800" b="0" i="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4053" y="281175"/>
            <a:ext cx="8246070" cy="789602"/>
          </a:xfrm>
        </p:spPr>
        <p:txBody>
          <a:bodyPr>
            <a:normAutofit/>
          </a:bodyPr>
          <a:lstStyle>
            <a:lvl1pPr algn="r">
              <a:defRPr sz="3600" baseline="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5" y="1655520"/>
            <a:ext cx="8246070" cy="3111742"/>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1425" y="433880"/>
            <a:ext cx="6722985" cy="763525"/>
          </a:xfrm>
        </p:spPr>
        <p:txBody>
          <a:bodyPr>
            <a:normAutofit/>
          </a:bodyPr>
          <a:lstStyle>
            <a:lvl1pPr algn="l">
              <a:defRPr sz="360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281426" y="1238226"/>
            <a:ext cx="6722986" cy="3576168"/>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552" y="387623"/>
            <a:ext cx="8076896" cy="789602"/>
          </a:xfrm>
        </p:spPr>
        <p:txBody>
          <a:bodyPr>
            <a:normAutofit/>
          </a:bodyPr>
          <a:lstStyle>
            <a:lvl1pPr algn="r">
              <a:defRPr sz="3600" baseline="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vj7o0AAfM1U" TargetMode="External"/><Relationship Id="rId2" Type="http://schemas.openxmlformats.org/officeDocument/2006/relationships/hyperlink" Target="https://www.youtube.com/watch?v=fy-bd5AC-Ms" TargetMode="External"/><Relationship Id="rId1" Type="http://schemas.openxmlformats.org/officeDocument/2006/relationships/slideLayout" Target="../slideLayouts/slideLayout3.xml"/><Relationship Id="rId4" Type="http://schemas.openxmlformats.org/officeDocument/2006/relationships/hyperlink" Target="https://www.youtube.com/watch?v=dABo_DCIdp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sporcle.com/games/Sveiks/us-or-american-very-easy"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5.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6.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themeOverride" Target="../theme/themeOverr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British English vs. American English</a:t>
            </a:r>
            <a:endParaRPr lang="en-US" dirty="0"/>
          </a:p>
        </p:txBody>
      </p:sp>
    </p:spTree>
    <p:extLst>
      <p:ext uri="{BB962C8B-B14F-4D97-AF65-F5344CB8AC3E}">
        <p14:creationId xmlns:p14="http://schemas.microsoft.com/office/powerpoint/2010/main" val="2158904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1179" y="281175"/>
            <a:ext cx="4748943" cy="789602"/>
          </a:xfrm>
        </p:spPr>
        <p:txBody>
          <a:bodyPr/>
          <a:lstStyle/>
          <a:p>
            <a:pPr algn="l"/>
            <a:r>
              <a:rPr lang="tr-TR" dirty="0" err="1" smtClean="0"/>
              <a:t>Topics</a:t>
            </a:r>
            <a:endParaRPr lang="en-US" dirty="0"/>
          </a:p>
        </p:txBody>
      </p:sp>
      <p:sp>
        <p:nvSpPr>
          <p:cNvPr id="3" name="Content Placeholder 2"/>
          <p:cNvSpPr>
            <a:spLocks noGrp="1"/>
          </p:cNvSpPr>
          <p:nvPr>
            <p:ph idx="1"/>
          </p:nvPr>
        </p:nvSpPr>
        <p:spPr/>
        <p:txBody>
          <a:bodyPr/>
          <a:lstStyle/>
          <a:p>
            <a:r>
              <a:rPr lang="en-GB" dirty="0" smtClean="0"/>
              <a:t>Introduction</a:t>
            </a:r>
          </a:p>
          <a:p>
            <a:r>
              <a:rPr lang="en-GB" dirty="0" err="1" smtClean="0"/>
              <a:t>Pronounciation</a:t>
            </a:r>
            <a:endParaRPr lang="en-GB" dirty="0" smtClean="0"/>
          </a:p>
          <a:p>
            <a:r>
              <a:rPr lang="en-GB" dirty="0" smtClean="0"/>
              <a:t>Grammar</a:t>
            </a:r>
          </a:p>
          <a:p>
            <a:r>
              <a:rPr lang="en-GB" dirty="0" smtClean="0"/>
              <a:t>Vocabulary</a:t>
            </a:r>
          </a:p>
          <a:p>
            <a:r>
              <a:rPr lang="en-GB" dirty="0" smtClean="0"/>
              <a:t>Spelling</a:t>
            </a:r>
          </a:p>
          <a:p>
            <a:endParaRPr lang="en-US" dirty="0" smtClean="0"/>
          </a:p>
          <a:p>
            <a:endParaRPr lang="en-US" dirty="0" smtClean="0"/>
          </a:p>
          <a:p>
            <a:endParaRPr lang="en-US" dirty="0"/>
          </a:p>
        </p:txBody>
      </p:sp>
    </p:spTree>
    <p:extLst>
      <p:ext uri="{BB962C8B-B14F-4D97-AF65-F5344CB8AC3E}">
        <p14:creationId xmlns:p14="http://schemas.microsoft.com/office/powerpoint/2010/main" val="339704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1180" y="433880"/>
            <a:ext cx="5043230" cy="763525"/>
          </a:xfrm>
        </p:spPr>
        <p:txBody>
          <a:bodyPr/>
          <a:lstStyle/>
          <a:p>
            <a:pPr algn="l"/>
            <a:r>
              <a:rPr lang="tr-TR" dirty="0" err="1" smtClean="0"/>
              <a:t>Introduction</a:t>
            </a:r>
            <a:endParaRPr lang="en-US" dirty="0"/>
          </a:p>
        </p:txBody>
      </p:sp>
      <p:sp>
        <p:nvSpPr>
          <p:cNvPr id="5" name="Content Placeholder 4"/>
          <p:cNvSpPr>
            <a:spLocks noGrp="1"/>
          </p:cNvSpPr>
          <p:nvPr>
            <p:ph idx="1"/>
          </p:nvPr>
        </p:nvSpPr>
        <p:spPr>
          <a:xfrm>
            <a:off x="448965" y="1655520"/>
            <a:ext cx="8398776" cy="3206805"/>
          </a:xfrm>
        </p:spPr>
        <p:txBody>
          <a:bodyPr>
            <a:normAutofit fontScale="85000" lnSpcReduction="20000"/>
          </a:bodyPr>
          <a:lstStyle/>
          <a:p>
            <a:pPr marL="0" indent="0" algn="just">
              <a:buNone/>
            </a:pPr>
            <a:r>
              <a:rPr lang="en-GB" dirty="0">
                <a:solidFill>
                  <a:schemeClr val="bg1"/>
                </a:solidFill>
              </a:rPr>
              <a:t>The English language was first introduced to the Americas by British colonisation, beginning in the late 16th and early 17th centuries. The language also spread to numerous other parts of the world as a result of British trade and colonisation and the spread of the former British Empire, which, by 1921, included about 470–570 million people, about a quarter of the world's population. </a:t>
            </a:r>
            <a:endParaRPr lang="tr-TR" dirty="0" smtClean="0">
              <a:solidFill>
                <a:schemeClr val="bg1"/>
              </a:solidFill>
            </a:endParaRPr>
          </a:p>
          <a:p>
            <a:pPr marL="0" indent="0" algn="just">
              <a:buNone/>
            </a:pPr>
            <a:r>
              <a:rPr lang="en-GB" dirty="0" smtClean="0">
                <a:solidFill>
                  <a:schemeClr val="bg1"/>
                </a:solidFill>
              </a:rPr>
              <a:t>Written </a:t>
            </a:r>
            <a:r>
              <a:rPr lang="en-GB" dirty="0">
                <a:solidFill>
                  <a:schemeClr val="bg1"/>
                </a:solidFill>
              </a:rPr>
              <a:t>forms of British and American English as found in newspapers and textbooks vary little in their essential features, with only occasional noticeable differences.</a:t>
            </a:r>
            <a:endParaRPr lang="en-US" dirty="0" smtClean="0">
              <a:solidFill>
                <a:schemeClr val="bg1"/>
              </a:solidFill>
            </a:endParaRPr>
          </a:p>
        </p:txBody>
      </p:sp>
    </p:spTree>
    <p:extLst>
      <p:ext uri="{BB962C8B-B14F-4D97-AF65-F5344CB8AC3E}">
        <p14:creationId xmlns:p14="http://schemas.microsoft.com/office/powerpoint/2010/main" val="231276812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1180" y="433880"/>
            <a:ext cx="5043230" cy="763525"/>
          </a:xfrm>
        </p:spPr>
        <p:txBody>
          <a:bodyPr/>
          <a:lstStyle/>
          <a:p>
            <a:pPr algn="l"/>
            <a:r>
              <a:rPr lang="tr-TR" dirty="0" err="1" smtClean="0"/>
              <a:t>Introduction</a:t>
            </a:r>
            <a:endParaRPr lang="en-US" dirty="0"/>
          </a:p>
        </p:txBody>
      </p:sp>
      <p:sp>
        <p:nvSpPr>
          <p:cNvPr id="5" name="Content Placeholder 4"/>
          <p:cNvSpPr>
            <a:spLocks noGrp="1"/>
          </p:cNvSpPr>
          <p:nvPr>
            <p:ph idx="1"/>
          </p:nvPr>
        </p:nvSpPr>
        <p:spPr>
          <a:xfrm>
            <a:off x="448964" y="1502815"/>
            <a:ext cx="8093365" cy="3512215"/>
          </a:xfrm>
        </p:spPr>
        <p:txBody>
          <a:bodyPr>
            <a:normAutofit fontScale="85000" lnSpcReduction="10000"/>
          </a:bodyPr>
          <a:lstStyle/>
          <a:p>
            <a:pPr marL="0" indent="0" algn="just">
              <a:buNone/>
            </a:pPr>
            <a:r>
              <a:rPr lang="en-GB" dirty="0">
                <a:solidFill>
                  <a:schemeClr val="bg1"/>
                </a:solidFill>
              </a:rPr>
              <a:t>Over the past 400 years, the forms of the language used in the Americas—especially in the United States—and that used in the United Kingdom have diverged in a few minor ways, leading to the versions now often referred to as American English and British English. </a:t>
            </a:r>
            <a:endParaRPr lang="tr-TR" dirty="0" smtClean="0">
              <a:solidFill>
                <a:schemeClr val="bg1"/>
              </a:solidFill>
            </a:endParaRPr>
          </a:p>
          <a:p>
            <a:pPr marL="0" indent="0" algn="just">
              <a:buNone/>
            </a:pPr>
            <a:r>
              <a:rPr lang="en-GB" dirty="0" smtClean="0">
                <a:solidFill>
                  <a:schemeClr val="bg1"/>
                </a:solidFill>
              </a:rPr>
              <a:t>Differences </a:t>
            </a:r>
            <a:r>
              <a:rPr lang="en-GB" dirty="0">
                <a:solidFill>
                  <a:schemeClr val="bg1"/>
                </a:solidFill>
              </a:rPr>
              <a:t>between the two </a:t>
            </a:r>
            <a:r>
              <a:rPr lang="en-GB" u="sng" dirty="0">
                <a:solidFill>
                  <a:schemeClr val="bg1"/>
                </a:solidFill>
              </a:rPr>
              <a:t>include pronunciation, grammar, vocabulary (lexis), spelling, punctuation, idioms, and formatting of dates and numbers</a:t>
            </a:r>
            <a:r>
              <a:rPr lang="en-GB" dirty="0">
                <a:solidFill>
                  <a:schemeClr val="bg1"/>
                </a:solidFill>
              </a:rPr>
              <a:t>. However, the differences in written and most spoken grammar structure tend to be much less than in other aspects of the language in terms of mutual </a:t>
            </a:r>
            <a:r>
              <a:rPr lang="en-GB" dirty="0" smtClean="0">
                <a:solidFill>
                  <a:schemeClr val="bg1"/>
                </a:solidFill>
              </a:rPr>
              <a:t>intelligibility</a:t>
            </a:r>
            <a:r>
              <a:rPr lang="tr-TR" dirty="0">
                <a:solidFill>
                  <a:schemeClr val="bg1"/>
                </a:solidFill>
              </a:rPr>
              <a:t>.</a:t>
            </a:r>
            <a:endParaRPr lang="en-US" dirty="0" smtClean="0">
              <a:solidFill>
                <a:schemeClr val="bg1"/>
              </a:solidFill>
            </a:endParaRPr>
          </a:p>
        </p:txBody>
      </p:sp>
    </p:spTree>
    <p:extLst>
      <p:ext uri="{BB962C8B-B14F-4D97-AF65-F5344CB8AC3E}">
        <p14:creationId xmlns:p14="http://schemas.microsoft.com/office/powerpoint/2010/main" val="174823903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433880"/>
            <a:ext cx="5195935" cy="763525"/>
          </a:xfrm>
        </p:spPr>
        <p:txBody>
          <a:bodyPr/>
          <a:lstStyle/>
          <a:p>
            <a:pPr algn="l"/>
            <a:r>
              <a:rPr lang="tr-TR" dirty="0" err="1" smtClean="0"/>
              <a:t>Introduction</a:t>
            </a:r>
            <a:endParaRPr lang="en-US" dirty="0"/>
          </a:p>
        </p:txBody>
      </p:sp>
      <p:sp>
        <p:nvSpPr>
          <p:cNvPr id="5" name="Content Placeholder 4"/>
          <p:cNvSpPr>
            <a:spLocks noGrp="1"/>
          </p:cNvSpPr>
          <p:nvPr>
            <p:ph idx="1"/>
          </p:nvPr>
        </p:nvSpPr>
        <p:spPr>
          <a:xfrm>
            <a:off x="296260" y="1350110"/>
            <a:ext cx="8551481" cy="3512215"/>
          </a:xfrm>
        </p:spPr>
        <p:txBody>
          <a:bodyPr>
            <a:normAutofit fontScale="85000" lnSpcReduction="20000"/>
          </a:bodyPr>
          <a:lstStyle/>
          <a:p>
            <a:pPr marL="0" indent="0" algn="just">
              <a:buNone/>
            </a:pPr>
            <a:r>
              <a:rPr lang="en-GB" dirty="0">
                <a:solidFill>
                  <a:schemeClr val="bg1"/>
                </a:solidFill>
              </a:rPr>
              <a:t>This divergence between American English and British English has provided opportunities for humorous comment: e.g. in fiction George Bernard Shaw says that the United States and United Kingdom are "two countries divided by a common language</a:t>
            </a:r>
            <a:r>
              <a:rPr lang="en-GB" dirty="0" smtClean="0">
                <a:solidFill>
                  <a:schemeClr val="bg1"/>
                </a:solidFill>
              </a:rPr>
              <a:t>";</a:t>
            </a:r>
            <a:endParaRPr lang="tr-TR" dirty="0" smtClean="0">
              <a:solidFill>
                <a:schemeClr val="bg1"/>
              </a:solidFill>
            </a:endParaRPr>
          </a:p>
          <a:p>
            <a:pPr marL="0" indent="0" algn="just">
              <a:buNone/>
            </a:pPr>
            <a:r>
              <a:rPr lang="en-GB" dirty="0" smtClean="0">
                <a:solidFill>
                  <a:schemeClr val="bg1"/>
                </a:solidFill>
              </a:rPr>
              <a:t> </a:t>
            </a:r>
            <a:r>
              <a:rPr lang="en-GB" dirty="0">
                <a:solidFill>
                  <a:schemeClr val="bg1"/>
                </a:solidFill>
              </a:rPr>
              <a:t>and Oscar Wilde says that "We have really everything in common with America nowadays, except, of course, the language" (The </a:t>
            </a:r>
            <a:r>
              <a:rPr lang="en-GB" dirty="0" err="1">
                <a:solidFill>
                  <a:schemeClr val="bg1"/>
                </a:solidFill>
              </a:rPr>
              <a:t>Canterville</a:t>
            </a:r>
            <a:r>
              <a:rPr lang="en-GB" dirty="0">
                <a:solidFill>
                  <a:schemeClr val="bg1"/>
                </a:solidFill>
              </a:rPr>
              <a:t> Ghost, 1888). </a:t>
            </a:r>
            <a:endParaRPr lang="tr-TR" dirty="0" smtClean="0">
              <a:solidFill>
                <a:schemeClr val="bg1"/>
              </a:solidFill>
            </a:endParaRPr>
          </a:p>
          <a:p>
            <a:pPr marL="0" indent="0" algn="just">
              <a:buNone/>
            </a:pPr>
            <a:r>
              <a:rPr lang="en-GB" dirty="0" smtClean="0">
                <a:solidFill>
                  <a:schemeClr val="bg1"/>
                </a:solidFill>
              </a:rPr>
              <a:t>Henry </a:t>
            </a:r>
            <a:r>
              <a:rPr lang="en-GB" dirty="0">
                <a:solidFill>
                  <a:schemeClr val="bg1"/>
                </a:solidFill>
              </a:rPr>
              <a:t>Sweet incorrectly predicted in 1877 that within a century American English, Australian English and British English would be mutually unintelligible (A Handbook of Phonetics)</a:t>
            </a:r>
            <a:endParaRPr lang="en-US" dirty="0" smtClean="0">
              <a:solidFill>
                <a:schemeClr val="bg1"/>
              </a:solidFill>
            </a:endParaRPr>
          </a:p>
        </p:txBody>
      </p:sp>
    </p:spTree>
    <p:extLst>
      <p:ext uri="{BB962C8B-B14F-4D97-AF65-F5344CB8AC3E}">
        <p14:creationId xmlns:p14="http://schemas.microsoft.com/office/powerpoint/2010/main" val="31358715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92245" y="433880"/>
            <a:ext cx="6112165" cy="763525"/>
          </a:xfrm>
        </p:spPr>
        <p:txBody>
          <a:bodyPr/>
          <a:lstStyle/>
          <a:p>
            <a:pPr algn="l"/>
            <a:r>
              <a:rPr lang="en-GB" dirty="0" err="1" smtClean="0"/>
              <a:t>Pronounciation</a:t>
            </a:r>
            <a:r>
              <a:rPr lang="en-GB" dirty="0" smtClean="0"/>
              <a:t> Differences</a:t>
            </a:r>
            <a:endParaRPr lang="en-GB" dirty="0"/>
          </a:p>
        </p:txBody>
      </p:sp>
      <p:sp>
        <p:nvSpPr>
          <p:cNvPr id="5" name="Content Placeholder 4"/>
          <p:cNvSpPr>
            <a:spLocks noGrp="1"/>
          </p:cNvSpPr>
          <p:nvPr>
            <p:ph idx="1"/>
          </p:nvPr>
        </p:nvSpPr>
        <p:spPr>
          <a:xfrm>
            <a:off x="2739539" y="1158074"/>
            <a:ext cx="6108201" cy="3704251"/>
          </a:xfrm>
        </p:spPr>
        <p:txBody>
          <a:bodyPr>
            <a:normAutofit/>
          </a:bodyPr>
          <a:lstStyle/>
          <a:p>
            <a:pPr marL="0" indent="0">
              <a:buNone/>
            </a:pPr>
            <a:r>
              <a:rPr lang="en-GB" dirty="0" smtClean="0">
                <a:hlinkClick r:id="rId2"/>
              </a:rPr>
              <a:t>American vs. British vs. Australian English | One Language, Three Accents</a:t>
            </a:r>
            <a:endParaRPr lang="tr-TR" dirty="0" smtClean="0"/>
          </a:p>
          <a:p>
            <a:pPr marL="0" indent="0">
              <a:buNone/>
            </a:pPr>
            <a:endParaRPr lang="tr-TR" dirty="0"/>
          </a:p>
          <a:p>
            <a:pPr marL="0" indent="0">
              <a:buNone/>
            </a:pPr>
            <a:r>
              <a:rPr lang="en-US" dirty="0" smtClean="0">
                <a:hlinkClick r:id="rId3"/>
              </a:rPr>
              <a:t>British </a:t>
            </a:r>
            <a:r>
              <a:rPr lang="en-US" dirty="0" err="1" smtClean="0">
                <a:hlinkClick r:id="rId3"/>
              </a:rPr>
              <a:t>vs</a:t>
            </a:r>
            <a:r>
              <a:rPr lang="en-US" dirty="0" smtClean="0">
                <a:hlinkClick r:id="rId3"/>
              </a:rPr>
              <a:t> American Accents</a:t>
            </a:r>
            <a:endParaRPr lang="tr-TR" dirty="0" smtClean="0"/>
          </a:p>
          <a:p>
            <a:pPr marL="0" indent="0">
              <a:buNone/>
            </a:pPr>
            <a:endParaRPr lang="tr-TR" dirty="0"/>
          </a:p>
          <a:p>
            <a:pPr marL="0" indent="0">
              <a:buNone/>
            </a:pPr>
            <a:r>
              <a:rPr lang="en-GB" dirty="0" smtClean="0">
                <a:hlinkClick r:id="rId4"/>
              </a:rPr>
              <a:t>The English Language In 24 Accents</a:t>
            </a:r>
            <a:endParaRPr lang="en-US" dirty="0" smtClean="0"/>
          </a:p>
        </p:txBody>
      </p:sp>
    </p:spTree>
    <p:extLst>
      <p:ext uri="{BB962C8B-B14F-4D97-AF65-F5344CB8AC3E}">
        <p14:creationId xmlns:p14="http://schemas.microsoft.com/office/powerpoint/2010/main" val="1170661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14225" y="281175"/>
            <a:ext cx="6722985" cy="763525"/>
          </a:xfrm>
        </p:spPr>
        <p:txBody>
          <a:bodyPr/>
          <a:lstStyle/>
          <a:p>
            <a:pPr algn="l"/>
            <a:r>
              <a:rPr lang="tr-TR" dirty="0" err="1" smtClean="0"/>
              <a:t>Grammar</a:t>
            </a:r>
            <a:r>
              <a:rPr lang="tr-TR" dirty="0" smtClean="0"/>
              <a:t> </a:t>
            </a:r>
            <a:r>
              <a:rPr lang="tr-TR" dirty="0" err="1" smtClean="0"/>
              <a:t>Differences</a:t>
            </a:r>
            <a:endParaRPr lang="en-US"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4006095417"/>
              </p:ext>
            </p:extLst>
          </p:nvPr>
        </p:nvGraphicFramePr>
        <p:xfrm>
          <a:off x="2434130" y="1056480"/>
          <a:ext cx="6413610" cy="4006659"/>
        </p:xfrm>
        <a:graphic>
          <a:graphicData uri="http://schemas.openxmlformats.org/drawingml/2006/table">
            <a:tbl>
              <a:tblPr/>
              <a:tblGrid>
                <a:gridCol w="1353418"/>
                <a:gridCol w="1265048"/>
                <a:gridCol w="1265048"/>
                <a:gridCol w="1265048"/>
                <a:gridCol w="1265048"/>
              </a:tblGrid>
              <a:tr h="586323">
                <a:tc>
                  <a:txBody>
                    <a:bodyPr/>
                    <a:lstStyle/>
                    <a:p>
                      <a:pPr algn="l" fontAlgn="t"/>
                      <a:r>
                        <a:rPr lang="en-GB" sz="1400" b="1" noProof="0" dirty="0" smtClean="0">
                          <a:effectLst/>
                        </a:rPr>
                        <a:t>Infinitive</a:t>
                      </a:r>
                      <a:endParaRPr lang="en-GB" sz="1400" b="1" noProof="0" dirty="0">
                        <a:effectLst/>
                      </a:endParaRPr>
                    </a:p>
                  </a:txBody>
                  <a:tcPr marL="50551" marR="50551" marT="27081" marB="27081">
                    <a:lnL>
                      <a:noFill/>
                    </a:lnL>
                    <a:lnR>
                      <a:noFill/>
                    </a:lnR>
                    <a:lnT>
                      <a:noFill/>
                    </a:lnT>
                    <a:lnB>
                      <a:noFill/>
                    </a:lnB>
                    <a:solidFill>
                      <a:srgbClr val="E2E6E6"/>
                    </a:solidFill>
                  </a:tcPr>
                </a:tc>
                <a:tc>
                  <a:txBody>
                    <a:bodyPr/>
                    <a:lstStyle/>
                    <a:p>
                      <a:pPr algn="l" fontAlgn="t"/>
                      <a:r>
                        <a:rPr lang="en-GB" sz="1400" b="1" noProof="0" smtClean="0">
                          <a:effectLst/>
                        </a:rPr>
                        <a:t>Simple past</a:t>
                      </a:r>
                      <a:br>
                        <a:rPr lang="en-GB" sz="1400" b="1" noProof="0" smtClean="0">
                          <a:effectLst/>
                        </a:rPr>
                      </a:br>
                      <a:r>
                        <a:rPr lang="en-GB" sz="1400" b="1" noProof="0" smtClean="0">
                          <a:effectLst/>
                        </a:rPr>
                        <a:t>(Br)</a:t>
                      </a:r>
                      <a:endParaRPr lang="en-GB" sz="1400" b="1" noProof="0">
                        <a:effectLst/>
                      </a:endParaRPr>
                    </a:p>
                  </a:txBody>
                  <a:tcPr marL="50551" marR="50551" marT="27081" marB="27081">
                    <a:lnL>
                      <a:noFill/>
                    </a:lnL>
                    <a:lnR>
                      <a:noFill/>
                    </a:lnR>
                    <a:lnT>
                      <a:noFill/>
                    </a:lnT>
                    <a:lnB>
                      <a:noFill/>
                    </a:lnB>
                    <a:solidFill>
                      <a:srgbClr val="E2E6E6"/>
                    </a:solidFill>
                  </a:tcPr>
                </a:tc>
                <a:tc>
                  <a:txBody>
                    <a:bodyPr/>
                    <a:lstStyle/>
                    <a:p>
                      <a:pPr algn="l" fontAlgn="t"/>
                      <a:r>
                        <a:rPr lang="en-GB" sz="1400" b="1" noProof="0" smtClean="0">
                          <a:effectLst/>
                        </a:rPr>
                        <a:t>Simple past</a:t>
                      </a:r>
                      <a:br>
                        <a:rPr lang="en-GB" sz="1400" b="1" noProof="0" smtClean="0">
                          <a:effectLst/>
                        </a:rPr>
                      </a:br>
                      <a:r>
                        <a:rPr lang="en-GB" sz="1400" b="1" noProof="0" smtClean="0">
                          <a:effectLst/>
                        </a:rPr>
                        <a:t>(Am)</a:t>
                      </a:r>
                      <a:endParaRPr lang="en-GB" sz="1400" b="1" noProof="0">
                        <a:effectLst/>
                      </a:endParaRPr>
                    </a:p>
                  </a:txBody>
                  <a:tcPr marL="50551" marR="50551" marT="27081" marB="27081">
                    <a:lnL>
                      <a:noFill/>
                    </a:lnL>
                    <a:lnR>
                      <a:noFill/>
                    </a:lnR>
                    <a:lnT>
                      <a:noFill/>
                    </a:lnT>
                    <a:lnB>
                      <a:noFill/>
                    </a:lnB>
                    <a:solidFill>
                      <a:srgbClr val="E2E6E6"/>
                    </a:solidFill>
                  </a:tcPr>
                </a:tc>
                <a:tc>
                  <a:txBody>
                    <a:bodyPr/>
                    <a:lstStyle/>
                    <a:p>
                      <a:pPr algn="l" fontAlgn="t"/>
                      <a:r>
                        <a:rPr lang="en-GB" sz="1400" b="1" noProof="0" smtClean="0">
                          <a:effectLst/>
                        </a:rPr>
                        <a:t>Past participle</a:t>
                      </a:r>
                      <a:br>
                        <a:rPr lang="en-GB" sz="1400" b="1" noProof="0" smtClean="0">
                          <a:effectLst/>
                        </a:rPr>
                      </a:br>
                      <a:r>
                        <a:rPr lang="en-GB" sz="1400" b="1" noProof="0" smtClean="0">
                          <a:effectLst/>
                        </a:rPr>
                        <a:t>(Br)</a:t>
                      </a:r>
                      <a:endParaRPr lang="en-GB" sz="1400" b="1" noProof="0">
                        <a:effectLst/>
                      </a:endParaRPr>
                    </a:p>
                  </a:txBody>
                  <a:tcPr marL="50551" marR="50551" marT="27081" marB="27081">
                    <a:lnL>
                      <a:noFill/>
                    </a:lnL>
                    <a:lnR>
                      <a:noFill/>
                    </a:lnR>
                    <a:lnT>
                      <a:noFill/>
                    </a:lnT>
                    <a:lnB>
                      <a:noFill/>
                    </a:lnB>
                    <a:solidFill>
                      <a:srgbClr val="E2E6E6"/>
                    </a:solidFill>
                  </a:tcPr>
                </a:tc>
                <a:tc>
                  <a:txBody>
                    <a:bodyPr/>
                    <a:lstStyle/>
                    <a:p>
                      <a:pPr algn="l" fontAlgn="t"/>
                      <a:r>
                        <a:rPr lang="en-GB" sz="1400" b="1" noProof="0" smtClean="0">
                          <a:effectLst/>
                        </a:rPr>
                        <a:t>Past participle</a:t>
                      </a:r>
                      <a:br>
                        <a:rPr lang="en-GB" sz="1400" b="1" noProof="0" smtClean="0">
                          <a:effectLst/>
                        </a:rPr>
                      </a:br>
                      <a:r>
                        <a:rPr lang="en-GB" sz="1400" b="1" noProof="0" smtClean="0">
                          <a:effectLst/>
                        </a:rPr>
                        <a:t>(Am)</a:t>
                      </a:r>
                      <a:endParaRPr lang="en-GB" sz="1400" b="1" noProof="0">
                        <a:effectLst/>
                      </a:endParaRPr>
                    </a:p>
                  </a:txBody>
                  <a:tcPr marL="50551" marR="50551" marT="27081" marB="27081">
                    <a:lnL>
                      <a:noFill/>
                    </a:lnL>
                    <a:lnR>
                      <a:noFill/>
                    </a:lnR>
                    <a:lnT>
                      <a:noFill/>
                    </a:lnT>
                    <a:lnB>
                      <a:noFill/>
                    </a:lnB>
                    <a:solidFill>
                      <a:srgbClr val="E2E6E6"/>
                    </a:solidFill>
                  </a:tcPr>
                </a:tc>
              </a:tr>
              <a:tr h="428364">
                <a:tc>
                  <a:txBody>
                    <a:bodyPr/>
                    <a:lstStyle/>
                    <a:p>
                      <a:pPr fontAlgn="t"/>
                      <a:r>
                        <a:rPr lang="en-GB" sz="1400" noProof="0" smtClean="0">
                          <a:effectLst/>
                        </a:rPr>
                        <a:t>burn</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burned/</a:t>
                      </a:r>
                      <a:br>
                        <a:rPr lang="en-GB" sz="1400" noProof="0" smtClean="0">
                          <a:effectLst/>
                        </a:rPr>
                      </a:br>
                      <a:r>
                        <a:rPr lang="en-GB" sz="1400" noProof="0" smtClean="0">
                          <a:effectLst/>
                        </a:rPr>
                        <a:t>burnt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burned/</a:t>
                      </a:r>
                      <a:br>
                        <a:rPr lang="en-GB" sz="1400" noProof="0" smtClean="0">
                          <a:effectLst/>
                        </a:rPr>
                      </a:br>
                      <a:r>
                        <a:rPr lang="en-GB" sz="1400" noProof="0" smtClean="0">
                          <a:effectLst/>
                        </a:rPr>
                        <a:t>burnt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burned/</a:t>
                      </a:r>
                      <a:br>
                        <a:rPr lang="en-GB" sz="1400" noProof="0" smtClean="0">
                          <a:effectLst/>
                        </a:rPr>
                      </a:br>
                      <a:r>
                        <a:rPr lang="en-GB" sz="1400" noProof="0" smtClean="0">
                          <a:effectLst/>
                        </a:rPr>
                        <a:t>burnt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burned/</a:t>
                      </a:r>
                      <a:br>
                        <a:rPr lang="en-GB" sz="1400" noProof="0" smtClean="0">
                          <a:effectLst/>
                        </a:rPr>
                      </a:br>
                      <a:r>
                        <a:rPr lang="en-GB" sz="1400" noProof="0" smtClean="0">
                          <a:effectLst/>
                        </a:rPr>
                        <a:t>burnt</a:t>
                      </a:r>
                      <a:endParaRPr lang="en-GB" sz="1400" noProof="0">
                        <a:effectLst/>
                      </a:endParaRPr>
                    </a:p>
                  </a:txBody>
                  <a:tcPr marL="50551" marR="50551" marT="27081" marB="27081">
                    <a:lnL>
                      <a:noFill/>
                    </a:lnL>
                    <a:lnR>
                      <a:noFill/>
                    </a:lnR>
                    <a:lnT>
                      <a:noFill/>
                    </a:lnT>
                    <a:lnB>
                      <a:noFill/>
                    </a:lnB>
                    <a:solidFill>
                      <a:srgbClr val="F7F8F8"/>
                    </a:solidFill>
                  </a:tcPr>
                </a:tc>
              </a:tr>
              <a:tr h="267404">
                <a:tc>
                  <a:txBody>
                    <a:bodyPr/>
                    <a:lstStyle/>
                    <a:p>
                      <a:pPr fontAlgn="t"/>
                      <a:r>
                        <a:rPr lang="en-GB" sz="1400" noProof="0" smtClean="0">
                          <a:effectLst/>
                        </a:rPr>
                        <a:t>bust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bust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busted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bust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busted</a:t>
                      </a:r>
                      <a:endParaRPr lang="en-GB" sz="1400" noProof="0">
                        <a:effectLst/>
                      </a:endParaRPr>
                    </a:p>
                  </a:txBody>
                  <a:tcPr marL="50551" marR="50551" marT="27081" marB="27081">
                    <a:lnL>
                      <a:noFill/>
                    </a:lnL>
                    <a:lnR>
                      <a:noFill/>
                    </a:lnR>
                    <a:lnT>
                      <a:noFill/>
                    </a:lnT>
                    <a:lnB>
                      <a:noFill/>
                    </a:lnB>
                    <a:solidFill>
                      <a:srgbClr val="F0F2F2"/>
                    </a:solidFill>
                  </a:tcPr>
                </a:tc>
              </a:tr>
              <a:tr h="428364">
                <a:tc>
                  <a:txBody>
                    <a:bodyPr/>
                    <a:lstStyle/>
                    <a:p>
                      <a:pPr fontAlgn="t"/>
                      <a:r>
                        <a:rPr lang="en-GB" sz="1400" noProof="0" smtClean="0">
                          <a:effectLst/>
                        </a:rPr>
                        <a:t>dive</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dived</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dove/</a:t>
                      </a:r>
                      <a:br>
                        <a:rPr lang="en-GB" sz="1400" noProof="0" smtClean="0">
                          <a:effectLst/>
                        </a:rPr>
                      </a:br>
                      <a:r>
                        <a:rPr lang="en-GB" sz="1400" noProof="0" smtClean="0">
                          <a:effectLst/>
                        </a:rPr>
                        <a:t>dived</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dived</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dived</a:t>
                      </a:r>
                      <a:endParaRPr lang="en-GB" sz="1400" noProof="0">
                        <a:effectLst/>
                      </a:endParaRPr>
                    </a:p>
                  </a:txBody>
                  <a:tcPr marL="50551" marR="50551" marT="27081" marB="27081">
                    <a:lnL>
                      <a:noFill/>
                    </a:lnL>
                    <a:lnR>
                      <a:noFill/>
                    </a:lnR>
                    <a:lnT>
                      <a:noFill/>
                    </a:lnT>
                    <a:lnB>
                      <a:noFill/>
                    </a:lnB>
                    <a:solidFill>
                      <a:srgbClr val="F7F8F8"/>
                    </a:solidFill>
                  </a:tcPr>
                </a:tc>
              </a:tr>
              <a:tr h="428364">
                <a:tc>
                  <a:txBody>
                    <a:bodyPr/>
                    <a:lstStyle/>
                    <a:p>
                      <a:pPr fontAlgn="t"/>
                      <a:r>
                        <a:rPr lang="en-GB" sz="1400" noProof="0" smtClean="0">
                          <a:effectLst/>
                        </a:rPr>
                        <a:t>dream</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dreamed/</a:t>
                      </a:r>
                      <a:br>
                        <a:rPr lang="en-GB" sz="1400" noProof="0" smtClean="0">
                          <a:effectLst/>
                        </a:rPr>
                      </a:br>
                      <a:r>
                        <a:rPr lang="en-GB" sz="1400" noProof="0" smtClean="0">
                          <a:effectLst/>
                        </a:rPr>
                        <a:t>dreamt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dreamed/</a:t>
                      </a:r>
                      <a:br>
                        <a:rPr lang="en-GB" sz="1400" noProof="0" smtClean="0">
                          <a:effectLst/>
                        </a:rPr>
                      </a:br>
                      <a:r>
                        <a:rPr lang="en-GB" sz="1400" noProof="0" smtClean="0">
                          <a:effectLst/>
                        </a:rPr>
                        <a:t>dreamt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dreamed/</a:t>
                      </a:r>
                      <a:br>
                        <a:rPr lang="en-GB" sz="1400" noProof="0" smtClean="0">
                          <a:effectLst/>
                        </a:rPr>
                      </a:br>
                      <a:r>
                        <a:rPr lang="en-GB" sz="1400" noProof="0" smtClean="0">
                          <a:effectLst/>
                        </a:rPr>
                        <a:t>dreamt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dreamed/</a:t>
                      </a:r>
                      <a:br>
                        <a:rPr lang="en-GB" sz="1400" noProof="0" smtClean="0">
                          <a:effectLst/>
                        </a:rPr>
                      </a:br>
                      <a:r>
                        <a:rPr lang="en-GB" sz="1400" noProof="0" smtClean="0">
                          <a:effectLst/>
                        </a:rPr>
                        <a:t>dreamt</a:t>
                      </a:r>
                      <a:endParaRPr lang="en-GB" sz="1400" noProof="0">
                        <a:effectLst/>
                      </a:endParaRPr>
                    </a:p>
                  </a:txBody>
                  <a:tcPr marL="50551" marR="50551" marT="27081" marB="27081">
                    <a:lnL>
                      <a:noFill/>
                    </a:lnL>
                    <a:lnR>
                      <a:noFill/>
                    </a:lnR>
                    <a:lnT>
                      <a:noFill/>
                    </a:lnT>
                    <a:lnB>
                      <a:noFill/>
                    </a:lnB>
                    <a:solidFill>
                      <a:srgbClr val="F0F2F2"/>
                    </a:solidFill>
                  </a:tcPr>
                </a:tc>
              </a:tr>
              <a:tr h="267404">
                <a:tc>
                  <a:txBody>
                    <a:bodyPr/>
                    <a:lstStyle/>
                    <a:p>
                      <a:pPr fontAlgn="t"/>
                      <a:r>
                        <a:rPr lang="en-GB" sz="1400" noProof="0" smtClean="0">
                          <a:effectLst/>
                        </a:rPr>
                        <a:t>get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got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got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got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gotten</a:t>
                      </a:r>
                      <a:endParaRPr lang="en-GB" sz="1400" noProof="0">
                        <a:effectLst/>
                      </a:endParaRPr>
                    </a:p>
                  </a:txBody>
                  <a:tcPr marL="50551" marR="50551" marT="27081" marB="27081">
                    <a:lnL>
                      <a:noFill/>
                    </a:lnL>
                    <a:lnR>
                      <a:noFill/>
                    </a:lnR>
                    <a:lnT>
                      <a:noFill/>
                    </a:lnT>
                    <a:lnB>
                      <a:noFill/>
                    </a:lnB>
                    <a:solidFill>
                      <a:srgbClr val="F7F8F8"/>
                    </a:solidFill>
                  </a:tcPr>
                </a:tc>
              </a:tr>
              <a:tr h="428364">
                <a:tc>
                  <a:txBody>
                    <a:bodyPr/>
                    <a:lstStyle/>
                    <a:p>
                      <a:pPr fontAlgn="t"/>
                      <a:r>
                        <a:rPr lang="en-GB" sz="1400" noProof="0" smtClean="0">
                          <a:effectLst/>
                        </a:rPr>
                        <a:t>lean</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leaned/</a:t>
                      </a:r>
                      <a:br>
                        <a:rPr lang="en-GB" sz="1400" noProof="0" smtClean="0">
                          <a:effectLst/>
                        </a:rPr>
                      </a:br>
                      <a:r>
                        <a:rPr lang="en-GB" sz="1400" noProof="0" smtClean="0">
                          <a:effectLst/>
                        </a:rPr>
                        <a:t>leant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leaned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leaned/</a:t>
                      </a:r>
                      <a:br>
                        <a:rPr lang="en-GB" sz="1400" noProof="0" smtClean="0">
                          <a:effectLst/>
                        </a:rPr>
                      </a:br>
                      <a:r>
                        <a:rPr lang="en-GB" sz="1400" noProof="0" smtClean="0">
                          <a:effectLst/>
                        </a:rPr>
                        <a:t>leant</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leaned</a:t>
                      </a:r>
                      <a:endParaRPr lang="en-GB" sz="1400" noProof="0">
                        <a:effectLst/>
                      </a:endParaRPr>
                    </a:p>
                  </a:txBody>
                  <a:tcPr marL="50551" marR="50551" marT="27081" marB="27081">
                    <a:lnL>
                      <a:noFill/>
                    </a:lnL>
                    <a:lnR>
                      <a:noFill/>
                    </a:lnR>
                    <a:lnT>
                      <a:noFill/>
                    </a:lnT>
                    <a:lnB>
                      <a:noFill/>
                    </a:lnB>
                    <a:solidFill>
                      <a:srgbClr val="F0F2F2"/>
                    </a:solidFill>
                  </a:tcPr>
                </a:tc>
              </a:tr>
              <a:tr h="428364">
                <a:tc>
                  <a:txBody>
                    <a:bodyPr/>
                    <a:lstStyle/>
                    <a:p>
                      <a:pPr fontAlgn="t"/>
                      <a:r>
                        <a:rPr lang="en-GB" sz="1400" noProof="0" smtClean="0">
                          <a:effectLst/>
                        </a:rPr>
                        <a:t>learn</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learned/</a:t>
                      </a:r>
                      <a:br>
                        <a:rPr lang="en-GB" sz="1400" noProof="0" smtClean="0">
                          <a:effectLst/>
                        </a:rPr>
                      </a:br>
                      <a:r>
                        <a:rPr lang="en-GB" sz="1400" noProof="0" smtClean="0">
                          <a:effectLst/>
                        </a:rPr>
                        <a:t>learnt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learned</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learned/</a:t>
                      </a:r>
                      <a:br>
                        <a:rPr lang="en-GB" sz="1400" noProof="0" smtClean="0">
                          <a:effectLst/>
                        </a:rPr>
                      </a:br>
                      <a:r>
                        <a:rPr lang="en-GB" sz="1400" noProof="0" smtClean="0">
                          <a:effectLst/>
                        </a:rPr>
                        <a:t>learnt</a:t>
                      </a:r>
                      <a:endParaRPr lang="en-GB" sz="1400" noProof="0">
                        <a:effectLst/>
                      </a:endParaRPr>
                    </a:p>
                  </a:txBody>
                  <a:tcPr marL="50551" marR="50551" marT="27081" marB="27081">
                    <a:lnL>
                      <a:noFill/>
                    </a:lnL>
                    <a:lnR>
                      <a:noFill/>
                    </a:lnR>
                    <a:lnT>
                      <a:noFill/>
                    </a:lnT>
                    <a:lnB>
                      <a:noFill/>
                    </a:lnB>
                    <a:solidFill>
                      <a:srgbClr val="F7F8F8"/>
                    </a:solidFill>
                  </a:tcPr>
                </a:tc>
                <a:tc>
                  <a:txBody>
                    <a:bodyPr/>
                    <a:lstStyle/>
                    <a:p>
                      <a:pPr fontAlgn="t"/>
                      <a:r>
                        <a:rPr lang="en-GB" sz="1400" noProof="0" smtClean="0">
                          <a:effectLst/>
                        </a:rPr>
                        <a:t>learned</a:t>
                      </a:r>
                      <a:endParaRPr lang="en-GB" sz="1400" noProof="0">
                        <a:effectLst/>
                      </a:endParaRPr>
                    </a:p>
                  </a:txBody>
                  <a:tcPr marL="50551" marR="50551" marT="27081" marB="27081">
                    <a:lnL>
                      <a:noFill/>
                    </a:lnL>
                    <a:lnR>
                      <a:noFill/>
                    </a:lnR>
                    <a:lnT>
                      <a:noFill/>
                    </a:lnT>
                    <a:lnB>
                      <a:noFill/>
                    </a:lnB>
                    <a:solidFill>
                      <a:srgbClr val="F7F8F8"/>
                    </a:solidFill>
                  </a:tcPr>
                </a:tc>
              </a:tr>
              <a:tr h="428364">
                <a:tc>
                  <a:txBody>
                    <a:bodyPr/>
                    <a:lstStyle/>
                    <a:p>
                      <a:pPr fontAlgn="t"/>
                      <a:r>
                        <a:rPr lang="en-GB" sz="1400" noProof="0" smtClean="0">
                          <a:effectLst/>
                        </a:rPr>
                        <a:t>plead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pleaded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pleaded/</a:t>
                      </a:r>
                      <a:br>
                        <a:rPr lang="en-GB" sz="1400" noProof="0" smtClean="0">
                          <a:effectLst/>
                        </a:rPr>
                      </a:br>
                      <a:r>
                        <a:rPr lang="en-GB" sz="1400" noProof="0" smtClean="0">
                          <a:effectLst/>
                        </a:rPr>
                        <a:t>pled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smtClean="0">
                          <a:effectLst/>
                        </a:rPr>
                        <a:t>pleaded</a:t>
                      </a:r>
                      <a:endParaRPr lang="en-GB" sz="1400" noProof="0">
                        <a:effectLst/>
                      </a:endParaRPr>
                    </a:p>
                  </a:txBody>
                  <a:tcPr marL="50551" marR="50551" marT="27081" marB="27081">
                    <a:lnL>
                      <a:noFill/>
                    </a:lnL>
                    <a:lnR>
                      <a:noFill/>
                    </a:lnR>
                    <a:lnT>
                      <a:noFill/>
                    </a:lnT>
                    <a:lnB>
                      <a:noFill/>
                    </a:lnB>
                    <a:solidFill>
                      <a:srgbClr val="F0F2F2"/>
                    </a:solidFill>
                  </a:tcPr>
                </a:tc>
                <a:tc>
                  <a:txBody>
                    <a:bodyPr/>
                    <a:lstStyle/>
                    <a:p>
                      <a:pPr fontAlgn="t"/>
                      <a:r>
                        <a:rPr lang="en-GB" sz="1400" noProof="0" dirty="0" smtClean="0">
                          <a:effectLst/>
                        </a:rPr>
                        <a:t>pleaded/</a:t>
                      </a:r>
                      <a:br>
                        <a:rPr lang="en-GB" sz="1400" noProof="0" dirty="0" smtClean="0">
                          <a:effectLst/>
                        </a:rPr>
                      </a:br>
                      <a:r>
                        <a:rPr lang="en-GB" sz="1400" noProof="0" dirty="0" smtClean="0">
                          <a:effectLst/>
                        </a:rPr>
                        <a:t>pled</a:t>
                      </a:r>
                      <a:endParaRPr lang="en-GB" sz="1400" noProof="0" dirty="0">
                        <a:effectLst/>
                      </a:endParaRPr>
                    </a:p>
                  </a:txBody>
                  <a:tcPr marL="50551" marR="50551" marT="27081" marB="27081">
                    <a:lnL>
                      <a:noFill/>
                    </a:lnL>
                    <a:lnR>
                      <a:noFill/>
                    </a:lnR>
                    <a:lnT>
                      <a:noFill/>
                    </a:lnT>
                    <a:lnB>
                      <a:noFill/>
                    </a:lnB>
                    <a:solidFill>
                      <a:srgbClr val="F0F2F2"/>
                    </a:solidFill>
                  </a:tcPr>
                </a:tc>
              </a:tr>
            </a:tbl>
          </a:graphicData>
        </a:graphic>
      </p:graphicFrame>
      <p:sp>
        <p:nvSpPr>
          <p:cNvPr id="2" name="Dikdörtgen 1"/>
          <p:cNvSpPr/>
          <p:nvPr/>
        </p:nvSpPr>
        <p:spPr>
          <a:xfrm>
            <a:off x="6404459" y="128470"/>
            <a:ext cx="2945121" cy="276999"/>
          </a:xfrm>
          <a:prstGeom prst="rect">
            <a:avLst/>
          </a:prstGeom>
        </p:spPr>
        <p:txBody>
          <a:bodyPr wrap="square">
            <a:spAutoFit/>
          </a:bodyPr>
          <a:lstStyle/>
          <a:p>
            <a:r>
              <a:rPr lang="tr-TR" sz="1200" dirty="0"/>
              <a:t>https://www.onestopenglish.com/</a:t>
            </a:r>
          </a:p>
        </p:txBody>
      </p:sp>
      <p:sp>
        <p:nvSpPr>
          <p:cNvPr id="6" name="Rectangle 1"/>
          <p:cNvSpPr>
            <a:spLocks noChangeArrowheads="1"/>
          </p:cNvSpPr>
          <p:nvPr/>
        </p:nvSpPr>
        <p:spPr bwMode="auto">
          <a:xfrm>
            <a:off x="3394075" y="7650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pitchFamily="34" charset="0"/>
                <a:cs typeface="Arial" pitchFamily="34" charset="0"/>
              </a:rPr>
              <a:t/>
            </a:r>
            <a:br>
              <a:rPr kumimoji="0" lang="tr-TR" sz="1800" b="0" i="0" u="none" strike="noStrike" cap="none" normalizeH="0" baseline="0" smtClean="0">
                <a:ln>
                  <a:noFill/>
                </a:ln>
                <a:solidFill>
                  <a:schemeClr val="tx1"/>
                </a:solidFill>
                <a:effectLst/>
                <a:latin typeface="Arial" pitchFamily="34" charset="0"/>
                <a:cs typeface="Arial" pitchFamily="34" charset="0"/>
              </a:rPr>
            </a:b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81100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1425" y="128471"/>
            <a:ext cx="6722985" cy="610820"/>
          </a:xfrm>
        </p:spPr>
        <p:txBody>
          <a:bodyPr>
            <a:normAutofit fontScale="90000"/>
          </a:bodyPr>
          <a:lstStyle/>
          <a:p>
            <a:pPr algn="l"/>
            <a:r>
              <a:rPr lang="en-GB" dirty="0" smtClean="0"/>
              <a:t>Grammar Differences</a:t>
            </a:r>
            <a:endParaRPr lang="en-GB"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469400568"/>
              </p:ext>
            </p:extLst>
          </p:nvPr>
        </p:nvGraphicFramePr>
        <p:xfrm>
          <a:off x="2434130" y="752389"/>
          <a:ext cx="6566315" cy="4489010"/>
        </p:xfrm>
        <a:graphic>
          <a:graphicData uri="http://schemas.openxmlformats.org/drawingml/2006/table">
            <a:tbl>
              <a:tblPr/>
              <a:tblGrid>
                <a:gridCol w="1134315"/>
                <a:gridCol w="1358000"/>
                <a:gridCol w="1358000"/>
                <a:gridCol w="1358000"/>
                <a:gridCol w="1358000"/>
              </a:tblGrid>
              <a:tr h="384462">
                <a:tc>
                  <a:txBody>
                    <a:bodyPr/>
                    <a:lstStyle/>
                    <a:p>
                      <a:pPr algn="l" fontAlgn="t"/>
                      <a:r>
                        <a:rPr lang="tr-TR" sz="1200" b="1" dirty="0" err="1">
                          <a:effectLst/>
                        </a:rPr>
                        <a:t>Infinitive</a:t>
                      </a:r>
                      <a:endParaRPr lang="tr-TR" sz="1200" b="1" dirty="0">
                        <a:effectLst/>
                      </a:endParaRPr>
                    </a:p>
                  </a:txBody>
                  <a:tcPr marL="50551" marR="50551" marT="27081" marB="27081">
                    <a:lnL>
                      <a:noFill/>
                    </a:lnL>
                    <a:lnR>
                      <a:noFill/>
                    </a:lnR>
                    <a:lnT>
                      <a:noFill/>
                    </a:lnT>
                    <a:lnB>
                      <a:noFill/>
                    </a:lnB>
                    <a:solidFill>
                      <a:srgbClr val="E2E6E6"/>
                    </a:solidFill>
                  </a:tcPr>
                </a:tc>
                <a:tc>
                  <a:txBody>
                    <a:bodyPr/>
                    <a:lstStyle/>
                    <a:p>
                      <a:pPr algn="l" fontAlgn="t"/>
                      <a:r>
                        <a:rPr lang="tr-TR" sz="1200" b="1">
                          <a:effectLst/>
                        </a:rPr>
                        <a:t>Simple past</a:t>
                      </a:r>
                      <a:br>
                        <a:rPr lang="tr-TR" sz="1200" b="1">
                          <a:effectLst/>
                        </a:rPr>
                      </a:br>
                      <a:r>
                        <a:rPr lang="tr-TR" sz="1200" b="1">
                          <a:effectLst/>
                        </a:rPr>
                        <a:t>(Br)</a:t>
                      </a:r>
                    </a:p>
                  </a:txBody>
                  <a:tcPr marL="50551" marR="50551" marT="27081" marB="27081">
                    <a:lnL>
                      <a:noFill/>
                    </a:lnL>
                    <a:lnR>
                      <a:noFill/>
                    </a:lnR>
                    <a:lnT>
                      <a:noFill/>
                    </a:lnT>
                    <a:lnB>
                      <a:noFill/>
                    </a:lnB>
                    <a:solidFill>
                      <a:srgbClr val="E2E6E6"/>
                    </a:solidFill>
                  </a:tcPr>
                </a:tc>
                <a:tc>
                  <a:txBody>
                    <a:bodyPr/>
                    <a:lstStyle/>
                    <a:p>
                      <a:pPr algn="l" fontAlgn="t"/>
                      <a:r>
                        <a:rPr lang="tr-TR" sz="1200" b="1" dirty="0">
                          <a:effectLst/>
                        </a:rPr>
                        <a:t>Simple </a:t>
                      </a:r>
                      <a:r>
                        <a:rPr lang="tr-TR" sz="1200" b="1" dirty="0" err="1">
                          <a:effectLst/>
                        </a:rPr>
                        <a:t>past</a:t>
                      </a:r>
                      <a:r>
                        <a:rPr lang="tr-TR" sz="1200" b="1" dirty="0">
                          <a:effectLst/>
                        </a:rPr>
                        <a:t/>
                      </a:r>
                      <a:br>
                        <a:rPr lang="tr-TR" sz="1200" b="1" dirty="0">
                          <a:effectLst/>
                        </a:rPr>
                      </a:br>
                      <a:r>
                        <a:rPr lang="tr-TR" sz="1200" b="1" dirty="0">
                          <a:effectLst/>
                        </a:rPr>
                        <a:t>(Am)</a:t>
                      </a:r>
                    </a:p>
                  </a:txBody>
                  <a:tcPr marL="50551" marR="50551" marT="27081" marB="27081">
                    <a:lnL>
                      <a:noFill/>
                    </a:lnL>
                    <a:lnR>
                      <a:noFill/>
                    </a:lnR>
                    <a:lnT>
                      <a:noFill/>
                    </a:lnT>
                    <a:lnB>
                      <a:noFill/>
                    </a:lnB>
                    <a:solidFill>
                      <a:srgbClr val="E2E6E6"/>
                    </a:solidFill>
                  </a:tcPr>
                </a:tc>
                <a:tc>
                  <a:txBody>
                    <a:bodyPr/>
                    <a:lstStyle/>
                    <a:p>
                      <a:pPr algn="l" fontAlgn="t"/>
                      <a:r>
                        <a:rPr lang="tr-TR" sz="1200" b="1">
                          <a:effectLst/>
                        </a:rPr>
                        <a:t>Past participle</a:t>
                      </a:r>
                      <a:br>
                        <a:rPr lang="tr-TR" sz="1200" b="1">
                          <a:effectLst/>
                        </a:rPr>
                      </a:br>
                      <a:r>
                        <a:rPr lang="tr-TR" sz="1200" b="1">
                          <a:effectLst/>
                        </a:rPr>
                        <a:t>(Br)</a:t>
                      </a:r>
                    </a:p>
                  </a:txBody>
                  <a:tcPr marL="50551" marR="50551" marT="27081" marB="27081">
                    <a:lnL>
                      <a:noFill/>
                    </a:lnL>
                    <a:lnR>
                      <a:noFill/>
                    </a:lnR>
                    <a:lnT>
                      <a:noFill/>
                    </a:lnT>
                    <a:lnB>
                      <a:noFill/>
                    </a:lnB>
                    <a:solidFill>
                      <a:srgbClr val="E2E6E6"/>
                    </a:solidFill>
                  </a:tcPr>
                </a:tc>
                <a:tc>
                  <a:txBody>
                    <a:bodyPr/>
                    <a:lstStyle/>
                    <a:p>
                      <a:pPr algn="l" fontAlgn="t"/>
                      <a:r>
                        <a:rPr lang="tr-TR" sz="1200" b="1">
                          <a:effectLst/>
                        </a:rPr>
                        <a:t>Past participle</a:t>
                      </a:r>
                      <a:br>
                        <a:rPr lang="tr-TR" sz="1200" b="1">
                          <a:effectLst/>
                        </a:rPr>
                      </a:br>
                      <a:r>
                        <a:rPr lang="tr-TR" sz="1200" b="1">
                          <a:effectLst/>
                        </a:rPr>
                        <a:t>(Am)</a:t>
                      </a:r>
                    </a:p>
                  </a:txBody>
                  <a:tcPr marL="50551" marR="50551" marT="27081" marB="27081">
                    <a:lnL>
                      <a:noFill/>
                    </a:lnL>
                    <a:lnR>
                      <a:noFill/>
                    </a:lnR>
                    <a:lnT>
                      <a:noFill/>
                    </a:lnT>
                    <a:lnB>
                      <a:noFill/>
                    </a:lnB>
                    <a:solidFill>
                      <a:srgbClr val="E2E6E6"/>
                    </a:solidFill>
                  </a:tcPr>
                </a:tc>
              </a:tr>
              <a:tr h="465684">
                <a:tc>
                  <a:txBody>
                    <a:bodyPr/>
                    <a:lstStyle/>
                    <a:p>
                      <a:pPr fontAlgn="t"/>
                      <a:r>
                        <a:rPr lang="tr-TR" sz="1200" dirty="0" err="1">
                          <a:effectLst/>
                        </a:rPr>
                        <a:t>prove</a:t>
                      </a:r>
                      <a:endParaRPr lang="tr-TR" sz="1200" dirty="0">
                        <a:effectLst/>
                      </a:endParaRPr>
                    </a:p>
                  </a:txBody>
                  <a:tcPr marL="133350" marR="133350" marT="71438" marB="71438">
                    <a:lnL>
                      <a:noFill/>
                    </a:lnL>
                    <a:lnR>
                      <a:noFill/>
                    </a:lnR>
                    <a:lnT>
                      <a:noFill/>
                    </a:lnT>
                    <a:lnB>
                      <a:noFill/>
                    </a:lnB>
                    <a:solidFill>
                      <a:srgbClr val="F7F8F8"/>
                    </a:solidFill>
                  </a:tcPr>
                </a:tc>
                <a:tc>
                  <a:txBody>
                    <a:bodyPr/>
                    <a:lstStyle/>
                    <a:p>
                      <a:pPr fontAlgn="t"/>
                      <a:r>
                        <a:rPr lang="tr-TR" sz="1200">
                          <a:effectLst/>
                        </a:rPr>
                        <a:t>proved</a:t>
                      </a:r>
                    </a:p>
                  </a:txBody>
                  <a:tcPr marL="133350" marR="133350" marT="71438" marB="71438">
                    <a:lnL>
                      <a:noFill/>
                    </a:lnL>
                    <a:lnR>
                      <a:noFill/>
                    </a:lnR>
                    <a:lnT>
                      <a:noFill/>
                    </a:lnT>
                    <a:lnB>
                      <a:noFill/>
                    </a:lnB>
                    <a:solidFill>
                      <a:srgbClr val="F7F8F8"/>
                    </a:solidFill>
                  </a:tcPr>
                </a:tc>
                <a:tc>
                  <a:txBody>
                    <a:bodyPr/>
                    <a:lstStyle/>
                    <a:p>
                      <a:pPr fontAlgn="t"/>
                      <a:r>
                        <a:rPr lang="tr-TR" sz="1200">
                          <a:effectLst/>
                        </a:rPr>
                        <a:t>proved</a:t>
                      </a:r>
                    </a:p>
                  </a:txBody>
                  <a:tcPr marL="133350" marR="133350" marT="71438" marB="71438">
                    <a:lnL>
                      <a:noFill/>
                    </a:lnL>
                    <a:lnR>
                      <a:noFill/>
                    </a:lnR>
                    <a:lnT>
                      <a:noFill/>
                    </a:lnT>
                    <a:lnB>
                      <a:noFill/>
                    </a:lnB>
                    <a:solidFill>
                      <a:srgbClr val="F7F8F8"/>
                    </a:solidFill>
                  </a:tcPr>
                </a:tc>
                <a:tc>
                  <a:txBody>
                    <a:bodyPr/>
                    <a:lstStyle/>
                    <a:p>
                      <a:pPr fontAlgn="t"/>
                      <a:r>
                        <a:rPr lang="tr-TR" sz="1200">
                          <a:effectLst/>
                        </a:rPr>
                        <a:t>proved</a:t>
                      </a:r>
                    </a:p>
                  </a:txBody>
                  <a:tcPr marL="133350" marR="133350" marT="71438" marB="71438">
                    <a:lnL>
                      <a:noFill/>
                    </a:lnL>
                    <a:lnR>
                      <a:noFill/>
                    </a:lnR>
                    <a:lnT>
                      <a:noFill/>
                    </a:lnT>
                    <a:lnB>
                      <a:noFill/>
                    </a:lnB>
                    <a:solidFill>
                      <a:srgbClr val="F7F8F8"/>
                    </a:solidFill>
                  </a:tcPr>
                </a:tc>
                <a:tc>
                  <a:txBody>
                    <a:bodyPr/>
                    <a:lstStyle/>
                    <a:p>
                      <a:pPr fontAlgn="t"/>
                      <a:r>
                        <a:rPr lang="tr-TR" sz="1200">
                          <a:effectLst/>
                        </a:rPr>
                        <a:t>proved/</a:t>
                      </a:r>
                      <a:br>
                        <a:rPr lang="tr-TR" sz="1200">
                          <a:effectLst/>
                        </a:rPr>
                      </a:br>
                      <a:r>
                        <a:rPr lang="tr-TR" sz="1200">
                          <a:effectLst/>
                        </a:rPr>
                        <a:t>proven</a:t>
                      </a:r>
                    </a:p>
                  </a:txBody>
                  <a:tcPr marL="133350" marR="133350" marT="71438" marB="71438">
                    <a:lnL>
                      <a:noFill/>
                    </a:lnL>
                    <a:lnR>
                      <a:noFill/>
                    </a:lnR>
                    <a:lnT>
                      <a:noFill/>
                    </a:lnT>
                    <a:lnB>
                      <a:noFill/>
                    </a:lnB>
                    <a:solidFill>
                      <a:srgbClr val="F7F8F8"/>
                    </a:solidFill>
                  </a:tcPr>
                </a:tc>
              </a:tr>
              <a:tr h="465684">
                <a:tc>
                  <a:txBody>
                    <a:bodyPr/>
                    <a:lstStyle/>
                    <a:p>
                      <a:pPr fontAlgn="t"/>
                      <a:r>
                        <a:rPr lang="tr-TR" sz="1200" dirty="0" err="1">
                          <a:effectLst/>
                        </a:rPr>
                        <a:t>saw</a:t>
                      </a:r>
                      <a:endParaRPr lang="tr-TR" sz="1200" dirty="0">
                        <a:effectLst/>
                      </a:endParaRPr>
                    </a:p>
                  </a:txBody>
                  <a:tcPr marL="133350" marR="133350" marT="71438" marB="71438">
                    <a:lnL>
                      <a:noFill/>
                    </a:lnL>
                    <a:lnR>
                      <a:noFill/>
                    </a:lnR>
                    <a:lnT>
                      <a:noFill/>
                    </a:lnT>
                    <a:lnB>
                      <a:noFill/>
                    </a:lnB>
                    <a:solidFill>
                      <a:srgbClr val="F0F2F2"/>
                    </a:solidFill>
                  </a:tcPr>
                </a:tc>
                <a:tc>
                  <a:txBody>
                    <a:bodyPr/>
                    <a:lstStyle/>
                    <a:p>
                      <a:pPr fontAlgn="t"/>
                      <a:r>
                        <a:rPr lang="tr-TR" sz="1200">
                          <a:effectLst/>
                        </a:rPr>
                        <a:t>sawed</a:t>
                      </a:r>
                    </a:p>
                  </a:txBody>
                  <a:tcPr marL="133350" marR="133350" marT="71438" marB="71438">
                    <a:lnL>
                      <a:noFill/>
                    </a:lnL>
                    <a:lnR>
                      <a:noFill/>
                    </a:lnR>
                    <a:lnT>
                      <a:noFill/>
                    </a:lnT>
                    <a:lnB>
                      <a:noFill/>
                    </a:lnB>
                    <a:solidFill>
                      <a:srgbClr val="F0F2F2"/>
                    </a:solidFill>
                  </a:tcPr>
                </a:tc>
                <a:tc>
                  <a:txBody>
                    <a:bodyPr/>
                    <a:lstStyle/>
                    <a:p>
                      <a:pPr fontAlgn="t"/>
                      <a:r>
                        <a:rPr lang="tr-TR" sz="1200">
                          <a:effectLst/>
                        </a:rPr>
                        <a:t>sawed</a:t>
                      </a:r>
                    </a:p>
                  </a:txBody>
                  <a:tcPr marL="133350" marR="133350" marT="71438" marB="71438">
                    <a:lnL>
                      <a:noFill/>
                    </a:lnL>
                    <a:lnR>
                      <a:noFill/>
                    </a:lnR>
                    <a:lnT>
                      <a:noFill/>
                    </a:lnT>
                    <a:lnB>
                      <a:noFill/>
                    </a:lnB>
                    <a:solidFill>
                      <a:srgbClr val="F0F2F2"/>
                    </a:solidFill>
                  </a:tcPr>
                </a:tc>
                <a:tc>
                  <a:txBody>
                    <a:bodyPr/>
                    <a:lstStyle/>
                    <a:p>
                      <a:pPr fontAlgn="t"/>
                      <a:r>
                        <a:rPr lang="tr-TR" sz="1200">
                          <a:effectLst/>
                        </a:rPr>
                        <a:t>sawn</a:t>
                      </a:r>
                    </a:p>
                  </a:txBody>
                  <a:tcPr marL="133350" marR="133350" marT="71438" marB="71438">
                    <a:lnL>
                      <a:noFill/>
                    </a:lnL>
                    <a:lnR>
                      <a:noFill/>
                    </a:lnR>
                    <a:lnT>
                      <a:noFill/>
                    </a:lnT>
                    <a:lnB>
                      <a:noFill/>
                    </a:lnB>
                    <a:solidFill>
                      <a:srgbClr val="F0F2F2"/>
                    </a:solidFill>
                  </a:tcPr>
                </a:tc>
                <a:tc>
                  <a:txBody>
                    <a:bodyPr/>
                    <a:lstStyle/>
                    <a:p>
                      <a:pPr fontAlgn="t"/>
                      <a:r>
                        <a:rPr lang="tr-TR" sz="1200">
                          <a:effectLst/>
                        </a:rPr>
                        <a:t>sawn/</a:t>
                      </a:r>
                      <a:br>
                        <a:rPr lang="tr-TR" sz="1200">
                          <a:effectLst/>
                        </a:rPr>
                      </a:br>
                      <a:r>
                        <a:rPr lang="tr-TR" sz="1200">
                          <a:effectLst/>
                        </a:rPr>
                        <a:t>sawed</a:t>
                      </a:r>
                    </a:p>
                  </a:txBody>
                  <a:tcPr marL="133350" marR="133350" marT="71438" marB="71438">
                    <a:lnL>
                      <a:noFill/>
                    </a:lnL>
                    <a:lnR>
                      <a:noFill/>
                    </a:lnR>
                    <a:lnT>
                      <a:noFill/>
                    </a:lnT>
                    <a:lnB>
                      <a:noFill/>
                    </a:lnB>
                    <a:solidFill>
                      <a:srgbClr val="F0F2F2"/>
                    </a:solidFill>
                  </a:tcPr>
                </a:tc>
              </a:tr>
              <a:tr h="465684">
                <a:tc>
                  <a:txBody>
                    <a:bodyPr/>
                    <a:lstStyle/>
                    <a:p>
                      <a:pPr fontAlgn="t"/>
                      <a:r>
                        <a:rPr lang="tr-TR" sz="1200">
                          <a:effectLst/>
                        </a:rPr>
                        <a:t>smell</a:t>
                      </a:r>
                    </a:p>
                  </a:txBody>
                  <a:tcPr marL="133350" marR="133350" marT="71438" marB="71438">
                    <a:lnL>
                      <a:noFill/>
                    </a:lnL>
                    <a:lnR>
                      <a:noFill/>
                    </a:lnR>
                    <a:lnT>
                      <a:noFill/>
                    </a:lnT>
                    <a:lnB>
                      <a:noFill/>
                    </a:lnB>
                    <a:solidFill>
                      <a:srgbClr val="F7F8F8"/>
                    </a:solidFill>
                  </a:tcPr>
                </a:tc>
                <a:tc>
                  <a:txBody>
                    <a:bodyPr/>
                    <a:lstStyle/>
                    <a:p>
                      <a:pPr fontAlgn="t"/>
                      <a:r>
                        <a:rPr lang="tr-TR" sz="1200">
                          <a:effectLst/>
                        </a:rPr>
                        <a:t>smelled/</a:t>
                      </a:r>
                      <a:br>
                        <a:rPr lang="tr-TR" sz="1200">
                          <a:effectLst/>
                        </a:rPr>
                      </a:br>
                      <a:r>
                        <a:rPr lang="tr-TR" sz="1200">
                          <a:effectLst/>
                        </a:rPr>
                        <a:t>smelt</a:t>
                      </a:r>
                    </a:p>
                  </a:txBody>
                  <a:tcPr marL="133350" marR="133350" marT="71438" marB="71438">
                    <a:lnL>
                      <a:noFill/>
                    </a:lnL>
                    <a:lnR>
                      <a:noFill/>
                    </a:lnR>
                    <a:lnT>
                      <a:noFill/>
                    </a:lnT>
                    <a:lnB>
                      <a:noFill/>
                    </a:lnB>
                    <a:solidFill>
                      <a:srgbClr val="F7F8F8"/>
                    </a:solidFill>
                  </a:tcPr>
                </a:tc>
                <a:tc>
                  <a:txBody>
                    <a:bodyPr/>
                    <a:lstStyle/>
                    <a:p>
                      <a:pPr fontAlgn="t"/>
                      <a:r>
                        <a:rPr lang="tr-TR" sz="1200">
                          <a:effectLst/>
                        </a:rPr>
                        <a:t>smelled</a:t>
                      </a:r>
                    </a:p>
                  </a:txBody>
                  <a:tcPr marL="133350" marR="133350" marT="71438" marB="71438">
                    <a:lnL>
                      <a:noFill/>
                    </a:lnL>
                    <a:lnR>
                      <a:noFill/>
                    </a:lnR>
                    <a:lnT>
                      <a:noFill/>
                    </a:lnT>
                    <a:lnB>
                      <a:noFill/>
                    </a:lnB>
                    <a:solidFill>
                      <a:srgbClr val="F7F8F8"/>
                    </a:solidFill>
                  </a:tcPr>
                </a:tc>
                <a:tc>
                  <a:txBody>
                    <a:bodyPr/>
                    <a:lstStyle/>
                    <a:p>
                      <a:pPr fontAlgn="t"/>
                      <a:r>
                        <a:rPr lang="tr-TR" sz="1200">
                          <a:effectLst/>
                        </a:rPr>
                        <a:t>smelled/</a:t>
                      </a:r>
                      <a:br>
                        <a:rPr lang="tr-TR" sz="1200">
                          <a:effectLst/>
                        </a:rPr>
                      </a:br>
                      <a:r>
                        <a:rPr lang="tr-TR" sz="1200">
                          <a:effectLst/>
                        </a:rPr>
                        <a:t>smelt</a:t>
                      </a:r>
                    </a:p>
                  </a:txBody>
                  <a:tcPr marL="133350" marR="133350" marT="71438" marB="71438">
                    <a:lnL>
                      <a:noFill/>
                    </a:lnL>
                    <a:lnR>
                      <a:noFill/>
                    </a:lnR>
                    <a:lnT>
                      <a:noFill/>
                    </a:lnT>
                    <a:lnB>
                      <a:noFill/>
                    </a:lnB>
                    <a:solidFill>
                      <a:srgbClr val="F7F8F8"/>
                    </a:solidFill>
                  </a:tcPr>
                </a:tc>
                <a:tc>
                  <a:txBody>
                    <a:bodyPr/>
                    <a:lstStyle/>
                    <a:p>
                      <a:pPr fontAlgn="t"/>
                      <a:r>
                        <a:rPr lang="tr-TR" sz="1200">
                          <a:effectLst/>
                        </a:rPr>
                        <a:t>smelled</a:t>
                      </a:r>
                    </a:p>
                  </a:txBody>
                  <a:tcPr marL="133350" marR="133350" marT="71438" marB="71438">
                    <a:lnL>
                      <a:noFill/>
                    </a:lnL>
                    <a:lnR>
                      <a:noFill/>
                    </a:lnR>
                    <a:lnT>
                      <a:noFill/>
                    </a:lnT>
                    <a:lnB>
                      <a:noFill/>
                    </a:lnB>
                    <a:solidFill>
                      <a:srgbClr val="F7F8F8"/>
                    </a:solidFill>
                  </a:tcPr>
                </a:tc>
              </a:tr>
              <a:tr h="465684">
                <a:tc>
                  <a:txBody>
                    <a:bodyPr/>
                    <a:lstStyle/>
                    <a:p>
                      <a:pPr fontAlgn="t"/>
                      <a:r>
                        <a:rPr lang="tr-TR" sz="1200">
                          <a:effectLst/>
                        </a:rPr>
                        <a:t>spill</a:t>
                      </a:r>
                    </a:p>
                  </a:txBody>
                  <a:tcPr marL="133350" marR="133350" marT="71438" marB="71438">
                    <a:lnL>
                      <a:noFill/>
                    </a:lnL>
                    <a:lnR>
                      <a:noFill/>
                    </a:lnR>
                    <a:lnT>
                      <a:noFill/>
                    </a:lnT>
                    <a:lnB>
                      <a:noFill/>
                    </a:lnB>
                    <a:solidFill>
                      <a:srgbClr val="F0F2F2"/>
                    </a:solidFill>
                  </a:tcPr>
                </a:tc>
                <a:tc>
                  <a:txBody>
                    <a:bodyPr/>
                    <a:lstStyle/>
                    <a:p>
                      <a:pPr fontAlgn="t"/>
                      <a:r>
                        <a:rPr lang="tr-TR" sz="1200">
                          <a:effectLst/>
                        </a:rPr>
                        <a:t>spilled/</a:t>
                      </a:r>
                      <a:br>
                        <a:rPr lang="tr-TR" sz="1200">
                          <a:effectLst/>
                        </a:rPr>
                      </a:br>
                      <a:r>
                        <a:rPr lang="tr-TR" sz="1200">
                          <a:effectLst/>
                        </a:rPr>
                        <a:t>spilt</a:t>
                      </a:r>
                    </a:p>
                  </a:txBody>
                  <a:tcPr marL="133350" marR="133350" marT="71438" marB="71438">
                    <a:lnL>
                      <a:noFill/>
                    </a:lnL>
                    <a:lnR>
                      <a:noFill/>
                    </a:lnR>
                    <a:lnT>
                      <a:noFill/>
                    </a:lnT>
                    <a:lnB>
                      <a:noFill/>
                    </a:lnB>
                    <a:solidFill>
                      <a:srgbClr val="F0F2F2"/>
                    </a:solidFill>
                  </a:tcPr>
                </a:tc>
                <a:tc>
                  <a:txBody>
                    <a:bodyPr/>
                    <a:lstStyle/>
                    <a:p>
                      <a:pPr fontAlgn="t"/>
                      <a:r>
                        <a:rPr lang="tr-TR" sz="1200">
                          <a:effectLst/>
                        </a:rPr>
                        <a:t>spilled</a:t>
                      </a:r>
                    </a:p>
                  </a:txBody>
                  <a:tcPr marL="133350" marR="133350" marT="71438" marB="71438">
                    <a:lnL>
                      <a:noFill/>
                    </a:lnL>
                    <a:lnR>
                      <a:noFill/>
                    </a:lnR>
                    <a:lnT>
                      <a:noFill/>
                    </a:lnT>
                    <a:lnB>
                      <a:noFill/>
                    </a:lnB>
                    <a:solidFill>
                      <a:srgbClr val="F0F2F2"/>
                    </a:solidFill>
                  </a:tcPr>
                </a:tc>
                <a:tc>
                  <a:txBody>
                    <a:bodyPr/>
                    <a:lstStyle/>
                    <a:p>
                      <a:pPr fontAlgn="t"/>
                      <a:r>
                        <a:rPr lang="tr-TR" sz="1200">
                          <a:effectLst/>
                        </a:rPr>
                        <a:t>spilled/</a:t>
                      </a:r>
                      <a:br>
                        <a:rPr lang="tr-TR" sz="1200">
                          <a:effectLst/>
                        </a:rPr>
                      </a:br>
                      <a:r>
                        <a:rPr lang="tr-TR" sz="1200">
                          <a:effectLst/>
                        </a:rPr>
                        <a:t>spilt</a:t>
                      </a:r>
                    </a:p>
                  </a:txBody>
                  <a:tcPr marL="133350" marR="133350" marT="71438" marB="71438">
                    <a:lnL>
                      <a:noFill/>
                    </a:lnL>
                    <a:lnR>
                      <a:noFill/>
                    </a:lnR>
                    <a:lnT>
                      <a:noFill/>
                    </a:lnT>
                    <a:lnB>
                      <a:noFill/>
                    </a:lnB>
                    <a:solidFill>
                      <a:srgbClr val="F0F2F2"/>
                    </a:solidFill>
                  </a:tcPr>
                </a:tc>
                <a:tc>
                  <a:txBody>
                    <a:bodyPr/>
                    <a:lstStyle/>
                    <a:p>
                      <a:pPr fontAlgn="t"/>
                      <a:r>
                        <a:rPr lang="tr-TR" sz="1200">
                          <a:effectLst/>
                        </a:rPr>
                        <a:t>spilled</a:t>
                      </a:r>
                    </a:p>
                  </a:txBody>
                  <a:tcPr marL="133350" marR="133350" marT="71438" marB="71438">
                    <a:lnL>
                      <a:noFill/>
                    </a:lnL>
                    <a:lnR>
                      <a:noFill/>
                    </a:lnR>
                    <a:lnT>
                      <a:noFill/>
                    </a:lnT>
                    <a:lnB>
                      <a:noFill/>
                    </a:lnB>
                    <a:solidFill>
                      <a:srgbClr val="F0F2F2"/>
                    </a:solidFill>
                  </a:tcPr>
                </a:tc>
              </a:tr>
              <a:tr h="465684">
                <a:tc>
                  <a:txBody>
                    <a:bodyPr/>
                    <a:lstStyle/>
                    <a:p>
                      <a:pPr fontAlgn="t"/>
                      <a:r>
                        <a:rPr lang="tr-TR" sz="1200">
                          <a:effectLst/>
                        </a:rPr>
                        <a:t>spoil</a:t>
                      </a:r>
                    </a:p>
                  </a:txBody>
                  <a:tcPr marL="133350" marR="133350" marT="71438" marB="71438">
                    <a:lnL>
                      <a:noFill/>
                    </a:lnL>
                    <a:lnR>
                      <a:noFill/>
                    </a:lnR>
                    <a:lnT>
                      <a:noFill/>
                    </a:lnT>
                    <a:lnB>
                      <a:noFill/>
                    </a:lnB>
                    <a:solidFill>
                      <a:srgbClr val="F7F8F8"/>
                    </a:solidFill>
                  </a:tcPr>
                </a:tc>
                <a:tc>
                  <a:txBody>
                    <a:bodyPr/>
                    <a:lstStyle/>
                    <a:p>
                      <a:pPr fontAlgn="t"/>
                      <a:r>
                        <a:rPr lang="tr-TR" sz="1200">
                          <a:effectLst/>
                        </a:rPr>
                        <a:t>spoiled/</a:t>
                      </a:r>
                      <a:br>
                        <a:rPr lang="tr-TR" sz="1200">
                          <a:effectLst/>
                        </a:rPr>
                      </a:br>
                      <a:r>
                        <a:rPr lang="tr-TR" sz="1200">
                          <a:effectLst/>
                        </a:rPr>
                        <a:t>spoilt</a:t>
                      </a:r>
                    </a:p>
                  </a:txBody>
                  <a:tcPr marL="133350" marR="133350" marT="71438" marB="71438">
                    <a:lnL>
                      <a:noFill/>
                    </a:lnL>
                    <a:lnR>
                      <a:noFill/>
                    </a:lnR>
                    <a:lnT>
                      <a:noFill/>
                    </a:lnT>
                    <a:lnB>
                      <a:noFill/>
                    </a:lnB>
                    <a:solidFill>
                      <a:srgbClr val="F7F8F8"/>
                    </a:solidFill>
                  </a:tcPr>
                </a:tc>
                <a:tc>
                  <a:txBody>
                    <a:bodyPr/>
                    <a:lstStyle/>
                    <a:p>
                      <a:pPr fontAlgn="t"/>
                      <a:r>
                        <a:rPr lang="tr-TR" sz="1200">
                          <a:effectLst/>
                        </a:rPr>
                        <a:t>spoiled/</a:t>
                      </a:r>
                      <a:br>
                        <a:rPr lang="tr-TR" sz="1200">
                          <a:effectLst/>
                        </a:rPr>
                      </a:br>
                      <a:r>
                        <a:rPr lang="tr-TR" sz="1200">
                          <a:effectLst/>
                        </a:rPr>
                        <a:t>spoilt</a:t>
                      </a:r>
                    </a:p>
                  </a:txBody>
                  <a:tcPr marL="133350" marR="133350" marT="71438" marB="71438">
                    <a:lnL>
                      <a:noFill/>
                    </a:lnL>
                    <a:lnR>
                      <a:noFill/>
                    </a:lnR>
                    <a:lnT>
                      <a:noFill/>
                    </a:lnT>
                    <a:lnB>
                      <a:noFill/>
                    </a:lnB>
                    <a:solidFill>
                      <a:srgbClr val="F7F8F8"/>
                    </a:solidFill>
                  </a:tcPr>
                </a:tc>
                <a:tc>
                  <a:txBody>
                    <a:bodyPr/>
                    <a:lstStyle/>
                    <a:p>
                      <a:pPr fontAlgn="t"/>
                      <a:r>
                        <a:rPr lang="tr-TR" sz="1200">
                          <a:effectLst/>
                        </a:rPr>
                        <a:t>spoiled/</a:t>
                      </a:r>
                      <a:br>
                        <a:rPr lang="tr-TR" sz="1200">
                          <a:effectLst/>
                        </a:rPr>
                      </a:br>
                      <a:r>
                        <a:rPr lang="tr-TR" sz="1200">
                          <a:effectLst/>
                        </a:rPr>
                        <a:t>spoilt</a:t>
                      </a:r>
                    </a:p>
                  </a:txBody>
                  <a:tcPr marL="133350" marR="133350" marT="71438" marB="71438">
                    <a:lnL>
                      <a:noFill/>
                    </a:lnL>
                    <a:lnR>
                      <a:noFill/>
                    </a:lnR>
                    <a:lnT>
                      <a:noFill/>
                    </a:lnT>
                    <a:lnB>
                      <a:noFill/>
                    </a:lnB>
                    <a:solidFill>
                      <a:srgbClr val="F7F8F8"/>
                    </a:solidFill>
                  </a:tcPr>
                </a:tc>
                <a:tc>
                  <a:txBody>
                    <a:bodyPr/>
                    <a:lstStyle/>
                    <a:p>
                      <a:pPr fontAlgn="t"/>
                      <a:r>
                        <a:rPr lang="tr-TR" sz="1200" dirty="0" err="1">
                          <a:effectLst/>
                        </a:rPr>
                        <a:t>spoiled</a:t>
                      </a:r>
                      <a:r>
                        <a:rPr lang="tr-TR" sz="1200" dirty="0">
                          <a:effectLst/>
                        </a:rPr>
                        <a:t>/</a:t>
                      </a:r>
                      <a:br>
                        <a:rPr lang="tr-TR" sz="1200" dirty="0">
                          <a:effectLst/>
                        </a:rPr>
                      </a:br>
                      <a:r>
                        <a:rPr lang="tr-TR" sz="1200" dirty="0" err="1">
                          <a:effectLst/>
                        </a:rPr>
                        <a:t>spoilt</a:t>
                      </a:r>
                      <a:endParaRPr lang="tr-TR" sz="1200" dirty="0">
                        <a:effectLst/>
                      </a:endParaRPr>
                    </a:p>
                  </a:txBody>
                  <a:tcPr marL="133350" marR="133350" marT="71438" marB="71438">
                    <a:lnL>
                      <a:noFill/>
                    </a:lnL>
                    <a:lnR>
                      <a:noFill/>
                    </a:lnR>
                    <a:lnT>
                      <a:noFill/>
                    </a:lnT>
                    <a:lnB>
                      <a:noFill/>
                    </a:lnB>
                    <a:solidFill>
                      <a:srgbClr val="F7F8F8"/>
                    </a:solidFill>
                  </a:tcPr>
                </a:tc>
              </a:tr>
              <a:tr h="465684">
                <a:tc>
                  <a:txBody>
                    <a:bodyPr/>
                    <a:lstStyle/>
                    <a:p>
                      <a:pPr fontAlgn="t"/>
                      <a:r>
                        <a:rPr lang="tr-TR" sz="1200">
                          <a:effectLst/>
                        </a:rPr>
                        <a:t>stink</a:t>
                      </a:r>
                    </a:p>
                  </a:txBody>
                  <a:tcPr marL="133350" marR="133350" marT="71438" marB="71438">
                    <a:lnL>
                      <a:noFill/>
                    </a:lnL>
                    <a:lnR>
                      <a:noFill/>
                    </a:lnR>
                    <a:lnT>
                      <a:noFill/>
                    </a:lnT>
                    <a:lnB>
                      <a:noFill/>
                    </a:lnB>
                    <a:solidFill>
                      <a:srgbClr val="F0F2F2"/>
                    </a:solidFill>
                  </a:tcPr>
                </a:tc>
                <a:tc>
                  <a:txBody>
                    <a:bodyPr/>
                    <a:lstStyle/>
                    <a:p>
                      <a:pPr fontAlgn="t"/>
                      <a:r>
                        <a:rPr lang="tr-TR" sz="1200">
                          <a:effectLst/>
                        </a:rPr>
                        <a:t>stank</a:t>
                      </a:r>
                    </a:p>
                  </a:txBody>
                  <a:tcPr marL="133350" marR="133350" marT="71438" marB="71438">
                    <a:lnL>
                      <a:noFill/>
                    </a:lnL>
                    <a:lnR>
                      <a:noFill/>
                    </a:lnR>
                    <a:lnT>
                      <a:noFill/>
                    </a:lnT>
                    <a:lnB>
                      <a:noFill/>
                    </a:lnB>
                    <a:solidFill>
                      <a:srgbClr val="F0F2F2"/>
                    </a:solidFill>
                  </a:tcPr>
                </a:tc>
                <a:tc>
                  <a:txBody>
                    <a:bodyPr/>
                    <a:lstStyle/>
                    <a:p>
                      <a:pPr fontAlgn="t"/>
                      <a:r>
                        <a:rPr lang="tr-TR" sz="1200">
                          <a:effectLst/>
                        </a:rPr>
                        <a:t>stank/</a:t>
                      </a:r>
                      <a:br>
                        <a:rPr lang="tr-TR" sz="1200">
                          <a:effectLst/>
                        </a:rPr>
                      </a:br>
                      <a:r>
                        <a:rPr lang="tr-TR" sz="1200">
                          <a:effectLst/>
                        </a:rPr>
                        <a:t>stunk</a:t>
                      </a:r>
                    </a:p>
                  </a:txBody>
                  <a:tcPr marL="133350" marR="133350" marT="71438" marB="71438">
                    <a:lnL>
                      <a:noFill/>
                    </a:lnL>
                    <a:lnR>
                      <a:noFill/>
                    </a:lnR>
                    <a:lnT>
                      <a:noFill/>
                    </a:lnT>
                    <a:lnB>
                      <a:noFill/>
                    </a:lnB>
                    <a:solidFill>
                      <a:srgbClr val="F0F2F2"/>
                    </a:solidFill>
                  </a:tcPr>
                </a:tc>
                <a:tc>
                  <a:txBody>
                    <a:bodyPr/>
                    <a:lstStyle/>
                    <a:p>
                      <a:pPr fontAlgn="t"/>
                      <a:r>
                        <a:rPr lang="tr-TR" sz="1200">
                          <a:effectLst/>
                        </a:rPr>
                        <a:t>stunk</a:t>
                      </a:r>
                    </a:p>
                  </a:txBody>
                  <a:tcPr marL="133350" marR="133350" marT="71438" marB="71438">
                    <a:lnL>
                      <a:noFill/>
                    </a:lnL>
                    <a:lnR>
                      <a:noFill/>
                    </a:lnR>
                    <a:lnT>
                      <a:noFill/>
                    </a:lnT>
                    <a:lnB>
                      <a:noFill/>
                    </a:lnB>
                    <a:solidFill>
                      <a:srgbClr val="F0F2F2"/>
                    </a:solidFill>
                  </a:tcPr>
                </a:tc>
                <a:tc>
                  <a:txBody>
                    <a:bodyPr/>
                    <a:lstStyle/>
                    <a:p>
                      <a:pPr fontAlgn="t"/>
                      <a:r>
                        <a:rPr lang="tr-TR" sz="1200">
                          <a:effectLst/>
                        </a:rPr>
                        <a:t>stunk</a:t>
                      </a:r>
                    </a:p>
                  </a:txBody>
                  <a:tcPr marL="133350" marR="133350" marT="71438" marB="71438">
                    <a:lnL>
                      <a:noFill/>
                    </a:lnL>
                    <a:lnR>
                      <a:noFill/>
                    </a:lnR>
                    <a:lnT>
                      <a:noFill/>
                    </a:lnT>
                    <a:lnB>
                      <a:noFill/>
                    </a:lnB>
                    <a:solidFill>
                      <a:srgbClr val="F0F2F2"/>
                    </a:solidFill>
                  </a:tcPr>
                </a:tc>
              </a:tr>
              <a:tr h="465684">
                <a:tc>
                  <a:txBody>
                    <a:bodyPr/>
                    <a:lstStyle/>
                    <a:p>
                      <a:pPr fontAlgn="t"/>
                      <a:r>
                        <a:rPr lang="tr-TR" sz="1200">
                          <a:effectLst/>
                        </a:rPr>
                        <a:t>wake</a:t>
                      </a:r>
                    </a:p>
                  </a:txBody>
                  <a:tcPr marL="133350" marR="133350" marT="71438" marB="71438">
                    <a:lnL>
                      <a:noFill/>
                    </a:lnL>
                    <a:lnR>
                      <a:noFill/>
                    </a:lnR>
                    <a:lnT>
                      <a:noFill/>
                    </a:lnT>
                    <a:lnB>
                      <a:noFill/>
                    </a:lnB>
                    <a:solidFill>
                      <a:srgbClr val="F7F8F8"/>
                    </a:solidFill>
                  </a:tcPr>
                </a:tc>
                <a:tc>
                  <a:txBody>
                    <a:bodyPr/>
                    <a:lstStyle/>
                    <a:p>
                      <a:pPr fontAlgn="t"/>
                      <a:r>
                        <a:rPr lang="tr-TR" sz="1200" dirty="0" err="1">
                          <a:effectLst/>
                        </a:rPr>
                        <a:t>woke</a:t>
                      </a:r>
                      <a:endParaRPr lang="tr-TR" sz="1200" dirty="0">
                        <a:effectLst/>
                      </a:endParaRPr>
                    </a:p>
                  </a:txBody>
                  <a:tcPr marL="133350" marR="133350" marT="71438" marB="71438">
                    <a:lnL>
                      <a:noFill/>
                    </a:lnL>
                    <a:lnR>
                      <a:noFill/>
                    </a:lnR>
                    <a:lnT>
                      <a:noFill/>
                    </a:lnT>
                    <a:lnB>
                      <a:noFill/>
                    </a:lnB>
                    <a:solidFill>
                      <a:srgbClr val="F7F8F8"/>
                    </a:solidFill>
                  </a:tcPr>
                </a:tc>
                <a:tc>
                  <a:txBody>
                    <a:bodyPr/>
                    <a:lstStyle/>
                    <a:p>
                      <a:pPr fontAlgn="t"/>
                      <a:r>
                        <a:rPr lang="tr-TR" sz="1200">
                          <a:effectLst/>
                        </a:rPr>
                        <a:t>woke/</a:t>
                      </a:r>
                      <a:br>
                        <a:rPr lang="tr-TR" sz="1200">
                          <a:effectLst/>
                        </a:rPr>
                      </a:br>
                      <a:r>
                        <a:rPr lang="tr-TR" sz="1200">
                          <a:effectLst/>
                        </a:rPr>
                        <a:t>waked</a:t>
                      </a:r>
                    </a:p>
                  </a:txBody>
                  <a:tcPr marL="133350" marR="133350" marT="71438" marB="71438">
                    <a:lnL>
                      <a:noFill/>
                    </a:lnL>
                    <a:lnR>
                      <a:noFill/>
                    </a:lnR>
                    <a:lnT>
                      <a:noFill/>
                    </a:lnT>
                    <a:lnB>
                      <a:noFill/>
                    </a:lnB>
                    <a:solidFill>
                      <a:srgbClr val="F7F8F8"/>
                    </a:solidFill>
                  </a:tcPr>
                </a:tc>
                <a:tc>
                  <a:txBody>
                    <a:bodyPr/>
                    <a:lstStyle/>
                    <a:p>
                      <a:pPr fontAlgn="t"/>
                      <a:r>
                        <a:rPr lang="tr-TR" sz="1200">
                          <a:effectLst/>
                        </a:rPr>
                        <a:t>woken</a:t>
                      </a:r>
                    </a:p>
                  </a:txBody>
                  <a:tcPr marL="133350" marR="133350" marT="71438" marB="71438">
                    <a:lnL>
                      <a:noFill/>
                    </a:lnL>
                    <a:lnR>
                      <a:noFill/>
                    </a:lnR>
                    <a:lnT>
                      <a:noFill/>
                    </a:lnT>
                    <a:lnB>
                      <a:noFill/>
                    </a:lnB>
                    <a:solidFill>
                      <a:srgbClr val="F7F8F8"/>
                    </a:solidFill>
                  </a:tcPr>
                </a:tc>
                <a:tc>
                  <a:txBody>
                    <a:bodyPr/>
                    <a:lstStyle/>
                    <a:p>
                      <a:pPr fontAlgn="t"/>
                      <a:r>
                        <a:rPr lang="tr-TR" sz="1200">
                          <a:effectLst/>
                        </a:rPr>
                        <a:t>woken</a:t>
                      </a:r>
                    </a:p>
                  </a:txBody>
                  <a:tcPr marL="133350" marR="133350" marT="71438" marB="71438">
                    <a:lnL>
                      <a:noFill/>
                    </a:lnL>
                    <a:lnR>
                      <a:noFill/>
                    </a:lnR>
                    <a:lnT>
                      <a:noFill/>
                    </a:lnT>
                    <a:lnB>
                      <a:noFill/>
                    </a:lnB>
                    <a:solidFill>
                      <a:srgbClr val="F7F8F8"/>
                    </a:solidFill>
                  </a:tcPr>
                </a:tc>
              </a:tr>
              <a:tr h="465684">
                <a:tc>
                  <a:txBody>
                    <a:bodyPr/>
                    <a:lstStyle/>
                    <a:p>
                      <a:pPr fontAlgn="t"/>
                      <a:r>
                        <a:rPr lang="tr-TR" sz="1200">
                          <a:effectLst/>
                        </a:rPr>
                        <a:t>prove</a:t>
                      </a:r>
                    </a:p>
                  </a:txBody>
                  <a:tcPr marL="133350" marR="133350" marT="71438" marB="71438">
                    <a:lnL>
                      <a:noFill/>
                    </a:lnL>
                    <a:lnR>
                      <a:noFill/>
                    </a:lnR>
                    <a:lnT>
                      <a:noFill/>
                    </a:lnT>
                    <a:lnB>
                      <a:noFill/>
                    </a:lnB>
                    <a:solidFill>
                      <a:srgbClr val="F0F2F2"/>
                    </a:solidFill>
                  </a:tcPr>
                </a:tc>
                <a:tc>
                  <a:txBody>
                    <a:bodyPr/>
                    <a:lstStyle/>
                    <a:p>
                      <a:pPr fontAlgn="t"/>
                      <a:r>
                        <a:rPr lang="tr-TR" sz="1200">
                          <a:effectLst/>
                        </a:rPr>
                        <a:t>proved</a:t>
                      </a:r>
                    </a:p>
                  </a:txBody>
                  <a:tcPr marL="133350" marR="133350" marT="71438" marB="71438">
                    <a:lnL>
                      <a:noFill/>
                    </a:lnL>
                    <a:lnR>
                      <a:noFill/>
                    </a:lnR>
                    <a:lnT>
                      <a:noFill/>
                    </a:lnT>
                    <a:lnB>
                      <a:noFill/>
                    </a:lnB>
                    <a:solidFill>
                      <a:srgbClr val="F0F2F2"/>
                    </a:solidFill>
                  </a:tcPr>
                </a:tc>
                <a:tc>
                  <a:txBody>
                    <a:bodyPr/>
                    <a:lstStyle/>
                    <a:p>
                      <a:pPr fontAlgn="t"/>
                      <a:r>
                        <a:rPr lang="tr-TR" sz="1200">
                          <a:effectLst/>
                        </a:rPr>
                        <a:t>proved</a:t>
                      </a:r>
                    </a:p>
                  </a:txBody>
                  <a:tcPr marL="133350" marR="133350" marT="71438" marB="71438">
                    <a:lnL>
                      <a:noFill/>
                    </a:lnL>
                    <a:lnR>
                      <a:noFill/>
                    </a:lnR>
                    <a:lnT>
                      <a:noFill/>
                    </a:lnT>
                    <a:lnB>
                      <a:noFill/>
                    </a:lnB>
                    <a:solidFill>
                      <a:srgbClr val="F0F2F2"/>
                    </a:solidFill>
                  </a:tcPr>
                </a:tc>
                <a:tc>
                  <a:txBody>
                    <a:bodyPr/>
                    <a:lstStyle/>
                    <a:p>
                      <a:pPr fontAlgn="t"/>
                      <a:r>
                        <a:rPr lang="tr-TR" sz="1200" dirty="0" err="1">
                          <a:effectLst/>
                        </a:rPr>
                        <a:t>proved</a:t>
                      </a:r>
                      <a:endParaRPr lang="tr-TR" sz="1200" dirty="0">
                        <a:effectLst/>
                      </a:endParaRPr>
                    </a:p>
                  </a:txBody>
                  <a:tcPr marL="133350" marR="133350" marT="71438" marB="71438">
                    <a:lnL>
                      <a:noFill/>
                    </a:lnL>
                    <a:lnR>
                      <a:noFill/>
                    </a:lnR>
                    <a:lnT>
                      <a:noFill/>
                    </a:lnT>
                    <a:lnB>
                      <a:noFill/>
                    </a:lnB>
                    <a:solidFill>
                      <a:srgbClr val="F0F2F2"/>
                    </a:solidFill>
                  </a:tcPr>
                </a:tc>
                <a:tc>
                  <a:txBody>
                    <a:bodyPr/>
                    <a:lstStyle/>
                    <a:p>
                      <a:pPr fontAlgn="t"/>
                      <a:r>
                        <a:rPr lang="tr-TR" sz="1200" dirty="0" err="1">
                          <a:effectLst/>
                        </a:rPr>
                        <a:t>proved</a:t>
                      </a:r>
                      <a:r>
                        <a:rPr lang="tr-TR" sz="1200" dirty="0">
                          <a:effectLst/>
                        </a:rPr>
                        <a:t>/</a:t>
                      </a:r>
                      <a:br>
                        <a:rPr lang="tr-TR" sz="1200" dirty="0">
                          <a:effectLst/>
                        </a:rPr>
                      </a:br>
                      <a:r>
                        <a:rPr lang="tr-TR" sz="1200" dirty="0" err="1">
                          <a:effectLst/>
                        </a:rPr>
                        <a:t>proven</a:t>
                      </a:r>
                      <a:endParaRPr lang="tr-TR" sz="1200" dirty="0">
                        <a:effectLst/>
                      </a:endParaRPr>
                    </a:p>
                  </a:txBody>
                  <a:tcPr marL="133350" marR="133350" marT="71438" marB="71438">
                    <a:lnL>
                      <a:noFill/>
                    </a:lnL>
                    <a:lnR>
                      <a:noFill/>
                    </a:lnR>
                    <a:lnT>
                      <a:noFill/>
                    </a:lnT>
                    <a:lnB>
                      <a:noFill/>
                    </a:lnB>
                    <a:solidFill>
                      <a:srgbClr val="F0F2F2"/>
                    </a:solidFill>
                  </a:tcPr>
                </a:tc>
              </a:tr>
            </a:tbl>
          </a:graphicData>
        </a:graphic>
      </p:graphicFrame>
      <p:sp>
        <p:nvSpPr>
          <p:cNvPr id="6" name="Rectangle 1"/>
          <p:cNvSpPr>
            <a:spLocks noChangeArrowheads="1"/>
          </p:cNvSpPr>
          <p:nvPr/>
        </p:nvSpPr>
        <p:spPr bwMode="auto">
          <a:xfrm>
            <a:off x="3394075" y="7650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Arial" pitchFamily="34" charset="0"/>
                <a:cs typeface="Arial" pitchFamily="34" charset="0"/>
              </a:rPr>
              <a:t/>
            </a:r>
            <a:br>
              <a:rPr kumimoji="0" lang="tr-TR" sz="1800" b="0" i="0" u="none" strike="noStrike" cap="none" normalizeH="0" baseline="0" smtClean="0">
                <a:ln>
                  <a:noFill/>
                </a:ln>
                <a:solidFill>
                  <a:schemeClr val="tx1"/>
                </a:solidFill>
                <a:effectLst/>
                <a:latin typeface="Arial" pitchFamily="34" charset="0"/>
                <a:cs typeface="Arial" pitchFamily="34" charset="0"/>
              </a:rPr>
            </a:b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67076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55770" y="433880"/>
            <a:ext cx="5348640" cy="763525"/>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601670" y="1502815"/>
            <a:ext cx="7787956" cy="3206805"/>
          </a:xfrm>
        </p:spPr>
        <p:txBody>
          <a:bodyPr>
            <a:normAutofit fontScale="77500" lnSpcReduction="20000"/>
          </a:bodyPr>
          <a:lstStyle/>
          <a:p>
            <a:pPr marL="0" indent="0">
              <a:buNone/>
            </a:pPr>
            <a:r>
              <a:rPr lang="en-GB" dirty="0">
                <a:solidFill>
                  <a:schemeClr val="bg1"/>
                </a:solidFill>
              </a:rPr>
              <a:t>1. In sentences which talk about an action in the past that has an effect in the present:</a:t>
            </a:r>
          </a:p>
          <a:p>
            <a:pPr marL="0" indent="0">
              <a:buNone/>
            </a:pPr>
            <a:endParaRPr lang="en-GB" dirty="0">
              <a:solidFill>
                <a:schemeClr val="bg1"/>
              </a:solidFill>
            </a:endParaRPr>
          </a:p>
          <a:p>
            <a:pPr marL="0" indent="0">
              <a:buNone/>
            </a:pPr>
            <a:r>
              <a:rPr lang="en-GB" dirty="0">
                <a:solidFill>
                  <a:schemeClr val="bg1"/>
                </a:solidFill>
              </a:rPr>
              <a:t>American English (</a:t>
            </a:r>
            <a:r>
              <a:rPr lang="en-GB" dirty="0" err="1">
                <a:solidFill>
                  <a:schemeClr val="bg1"/>
                </a:solidFill>
              </a:rPr>
              <a:t>AmE</a:t>
            </a:r>
            <a:r>
              <a:rPr lang="en-GB" dirty="0">
                <a:solidFill>
                  <a:schemeClr val="bg1"/>
                </a:solidFill>
              </a:rPr>
              <a:t>) / British English (</a:t>
            </a:r>
            <a:r>
              <a:rPr lang="en-GB" dirty="0" err="1">
                <a:solidFill>
                  <a:schemeClr val="bg1"/>
                </a:solidFill>
              </a:rPr>
              <a:t>BrE</a:t>
            </a:r>
            <a:r>
              <a:rPr lang="en-GB" dirty="0">
                <a:solidFill>
                  <a:schemeClr val="bg1"/>
                </a:solidFill>
              </a:rPr>
              <a:t>)</a:t>
            </a:r>
          </a:p>
          <a:p>
            <a:pPr marL="0" indent="0">
              <a:buNone/>
            </a:pPr>
            <a:endParaRPr lang="en-GB" dirty="0">
              <a:solidFill>
                <a:schemeClr val="bg1"/>
              </a:solidFill>
            </a:endParaRPr>
          </a:p>
          <a:p>
            <a:pPr marL="0" indent="0">
              <a:buNone/>
            </a:pPr>
            <a:r>
              <a:rPr lang="en-GB" dirty="0">
                <a:solidFill>
                  <a:schemeClr val="bg1"/>
                </a:solidFill>
              </a:rPr>
              <a:t>Jenny feels ill. She ate too much. (</a:t>
            </a:r>
            <a:r>
              <a:rPr lang="en-GB" dirty="0" err="1">
                <a:solidFill>
                  <a:schemeClr val="bg1"/>
                </a:solidFill>
              </a:rPr>
              <a:t>AmE</a:t>
            </a:r>
            <a:r>
              <a:rPr lang="en-GB" dirty="0">
                <a:solidFill>
                  <a:schemeClr val="bg1"/>
                </a:solidFill>
              </a:rPr>
              <a:t>)</a:t>
            </a:r>
          </a:p>
          <a:p>
            <a:pPr marL="0" indent="0">
              <a:buNone/>
            </a:pPr>
            <a:r>
              <a:rPr lang="en-GB" dirty="0">
                <a:solidFill>
                  <a:schemeClr val="bg1"/>
                </a:solidFill>
              </a:rPr>
              <a:t>Jenny feels ill. She's eaten too much. (</a:t>
            </a:r>
            <a:r>
              <a:rPr lang="en-GB" dirty="0" err="1">
                <a:solidFill>
                  <a:schemeClr val="bg1"/>
                </a:solidFill>
              </a:rPr>
              <a:t>BrE</a:t>
            </a:r>
            <a:r>
              <a:rPr lang="en-GB" dirty="0">
                <a:solidFill>
                  <a:schemeClr val="bg1"/>
                </a:solidFill>
              </a:rPr>
              <a:t>)</a:t>
            </a:r>
          </a:p>
          <a:p>
            <a:pPr marL="0" indent="0">
              <a:buNone/>
            </a:pPr>
            <a:r>
              <a:rPr lang="en-GB" dirty="0">
                <a:solidFill>
                  <a:schemeClr val="bg1"/>
                </a:solidFill>
              </a:rPr>
              <a:t>I can't find my keys. Did you see them anywhere? (</a:t>
            </a:r>
            <a:r>
              <a:rPr lang="en-GB" dirty="0" err="1">
                <a:solidFill>
                  <a:schemeClr val="bg1"/>
                </a:solidFill>
              </a:rPr>
              <a:t>AmE</a:t>
            </a:r>
            <a:r>
              <a:rPr lang="en-GB" dirty="0">
                <a:solidFill>
                  <a:schemeClr val="bg1"/>
                </a:solidFill>
              </a:rPr>
              <a:t>)</a:t>
            </a:r>
          </a:p>
          <a:p>
            <a:pPr marL="0" indent="0">
              <a:buNone/>
            </a:pPr>
            <a:r>
              <a:rPr lang="en-GB" dirty="0">
                <a:solidFill>
                  <a:schemeClr val="bg1"/>
                </a:solidFill>
              </a:rPr>
              <a:t>I can't find my keys. Have you seen them anywhere? (</a:t>
            </a:r>
            <a:r>
              <a:rPr lang="en-GB" dirty="0" err="1">
                <a:solidFill>
                  <a:schemeClr val="bg1"/>
                </a:solidFill>
              </a:rPr>
              <a:t>BrE</a:t>
            </a:r>
            <a:r>
              <a:rPr lang="en-GB" dirty="0">
                <a:solidFill>
                  <a:schemeClr val="bg1"/>
                </a:solidFill>
              </a:rPr>
              <a:t>)</a:t>
            </a:r>
            <a:endParaRPr lang="en-US" dirty="0" smtClean="0">
              <a:solidFill>
                <a:schemeClr val="bg1"/>
              </a:solidFill>
            </a:endParaRPr>
          </a:p>
        </p:txBody>
      </p:sp>
      <p:sp>
        <p:nvSpPr>
          <p:cNvPr id="2" name="Dikdörtgen 1"/>
          <p:cNvSpPr/>
          <p:nvPr/>
        </p:nvSpPr>
        <p:spPr>
          <a:xfrm>
            <a:off x="2434130" y="4747796"/>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25824405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2586835" y="1158074"/>
            <a:ext cx="6260906" cy="3206805"/>
          </a:xfrm>
        </p:spPr>
        <p:txBody>
          <a:bodyPr>
            <a:noAutofit/>
          </a:bodyPr>
          <a:lstStyle/>
          <a:p>
            <a:pPr marL="0" indent="0">
              <a:buNone/>
            </a:pPr>
            <a:r>
              <a:rPr lang="en-GB" sz="1600" dirty="0"/>
              <a:t>2. In sentences which contain the words already, just or yet:</a:t>
            </a:r>
          </a:p>
          <a:p>
            <a:pPr marL="0" indent="0">
              <a:buNone/>
            </a:pPr>
            <a:endParaRPr lang="en-GB" sz="1600" dirty="0"/>
          </a:p>
          <a:p>
            <a:pPr marL="0" indent="0">
              <a:buNone/>
            </a:pPr>
            <a:r>
              <a:rPr lang="en-GB" sz="1600" dirty="0"/>
              <a:t>A: Are they going to the show tonight? </a:t>
            </a:r>
          </a:p>
          <a:p>
            <a:pPr marL="0" indent="0">
              <a:buNone/>
            </a:pPr>
            <a:r>
              <a:rPr lang="en-GB" sz="1600" dirty="0"/>
              <a:t>B: No. They already saw it. (</a:t>
            </a:r>
            <a:r>
              <a:rPr lang="en-GB" sz="1600" dirty="0" err="1"/>
              <a:t>AmE</a:t>
            </a:r>
            <a:r>
              <a:rPr lang="en-GB" sz="1600" dirty="0"/>
              <a:t>)</a:t>
            </a:r>
          </a:p>
          <a:p>
            <a:pPr marL="0" indent="0">
              <a:buNone/>
            </a:pPr>
            <a:r>
              <a:rPr lang="en-GB" sz="1600" dirty="0"/>
              <a:t>A: Are they going to the show tonight?</a:t>
            </a:r>
          </a:p>
          <a:p>
            <a:pPr marL="0" indent="0">
              <a:buNone/>
            </a:pPr>
            <a:r>
              <a:rPr lang="en-GB" sz="1600" dirty="0"/>
              <a:t>B: No. They've already seen it. (</a:t>
            </a:r>
            <a:r>
              <a:rPr lang="en-GB" sz="1600" dirty="0" err="1"/>
              <a:t>BrE</a:t>
            </a:r>
            <a:r>
              <a:rPr lang="en-GB" sz="1600" dirty="0"/>
              <a:t>)</a:t>
            </a:r>
          </a:p>
          <a:p>
            <a:pPr marL="0" indent="0">
              <a:buNone/>
            </a:pPr>
            <a:endParaRPr lang="tr-TR" sz="1600" dirty="0" smtClean="0"/>
          </a:p>
          <a:p>
            <a:pPr marL="0" indent="0">
              <a:buNone/>
            </a:pPr>
            <a:r>
              <a:rPr lang="en-GB" sz="1600" dirty="0" smtClean="0"/>
              <a:t>A</a:t>
            </a:r>
            <a:r>
              <a:rPr lang="en-GB" sz="1600" dirty="0"/>
              <a:t>: Is Samantha here?</a:t>
            </a:r>
          </a:p>
          <a:p>
            <a:pPr marL="0" indent="0">
              <a:buNone/>
            </a:pPr>
            <a:r>
              <a:rPr lang="en-GB" sz="1600" dirty="0"/>
              <a:t>B: No, she just left. (</a:t>
            </a:r>
            <a:r>
              <a:rPr lang="en-GB" sz="1600" dirty="0" err="1"/>
              <a:t>AmE</a:t>
            </a:r>
            <a:r>
              <a:rPr lang="en-GB" sz="1600" dirty="0"/>
              <a:t>)</a:t>
            </a:r>
          </a:p>
          <a:p>
            <a:pPr marL="0" indent="0">
              <a:buNone/>
            </a:pPr>
            <a:r>
              <a:rPr lang="en-GB" sz="1600" dirty="0"/>
              <a:t>A: Is Samantha here?</a:t>
            </a:r>
          </a:p>
          <a:p>
            <a:pPr marL="0" indent="0">
              <a:buNone/>
            </a:pPr>
            <a:r>
              <a:rPr lang="en-GB" sz="1600" dirty="0"/>
              <a:t>B: No, she's just left. (</a:t>
            </a:r>
            <a:r>
              <a:rPr lang="en-GB" sz="1600" dirty="0" err="1"/>
              <a:t>BrE</a:t>
            </a:r>
            <a:r>
              <a:rPr lang="en-GB" sz="1600" dirty="0"/>
              <a:t>)</a:t>
            </a:r>
            <a:endParaRPr lang="en-US" sz="1600" dirty="0" smtClean="0"/>
          </a:p>
        </p:txBody>
      </p:sp>
      <p:sp>
        <p:nvSpPr>
          <p:cNvPr id="2" name="Dikdörtgen 1"/>
          <p:cNvSpPr/>
          <p:nvPr/>
        </p:nvSpPr>
        <p:spPr>
          <a:xfrm>
            <a:off x="2434130" y="4747796"/>
            <a:ext cx="4572000" cy="276999"/>
          </a:xfrm>
          <a:prstGeom prst="rect">
            <a:avLst/>
          </a:prstGeom>
        </p:spPr>
        <p:txBody>
          <a:bodyPr>
            <a:spAutoFit/>
          </a:bodyPr>
          <a:lstStyle/>
          <a:p>
            <a:r>
              <a:rPr lang="tr-TR" sz="1200" dirty="0"/>
              <a:t>https://www.onestopenglish.com/</a:t>
            </a:r>
          </a:p>
        </p:txBody>
      </p:sp>
    </p:spTree>
    <p:extLst>
      <p:ext uri="{BB962C8B-B14F-4D97-AF65-F5344CB8AC3E}">
        <p14:creationId xmlns:p14="http://schemas.microsoft.com/office/powerpoint/2010/main" val="2075671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55770" y="433880"/>
            <a:ext cx="5348640" cy="763525"/>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296260" y="1502815"/>
            <a:ext cx="8551481" cy="3383480"/>
          </a:xfrm>
        </p:spPr>
        <p:txBody>
          <a:bodyPr>
            <a:normAutofit fontScale="62500" lnSpcReduction="20000"/>
          </a:bodyPr>
          <a:lstStyle/>
          <a:p>
            <a:pPr marL="0" indent="0">
              <a:buNone/>
            </a:pPr>
            <a:r>
              <a:rPr lang="tr-TR" dirty="0" smtClean="0">
                <a:solidFill>
                  <a:schemeClr val="bg1"/>
                </a:solidFill>
              </a:rPr>
              <a:t>3. </a:t>
            </a:r>
            <a:r>
              <a:rPr lang="en-GB" dirty="0" smtClean="0">
                <a:solidFill>
                  <a:schemeClr val="bg1"/>
                </a:solidFill>
              </a:rPr>
              <a:t>Verb </a:t>
            </a:r>
            <a:r>
              <a:rPr lang="en-GB" dirty="0">
                <a:solidFill>
                  <a:schemeClr val="bg1"/>
                </a:solidFill>
              </a:rPr>
              <a:t>agreement with collective nouns</a:t>
            </a:r>
          </a:p>
          <a:p>
            <a:pPr marL="0" indent="0">
              <a:buNone/>
            </a:pPr>
            <a:r>
              <a:rPr lang="en-GB" dirty="0">
                <a:solidFill>
                  <a:schemeClr val="bg1"/>
                </a:solidFill>
              </a:rPr>
              <a:t>In British English, collective nouns, (i.e. nouns referring to particular groups of people or things), (e.g. staff, government, class, team) can be followed by a singular or plural verb depending on whether the group is thought of as one idea, or as many individuals, e.g.</a:t>
            </a:r>
          </a:p>
          <a:p>
            <a:pPr marL="0" indent="0">
              <a:buNone/>
            </a:pPr>
            <a:endParaRPr lang="en-GB" dirty="0">
              <a:solidFill>
                <a:schemeClr val="bg1"/>
              </a:solidFill>
            </a:endParaRPr>
          </a:p>
          <a:p>
            <a:pPr marL="0" indent="0">
              <a:buNone/>
            </a:pPr>
            <a:r>
              <a:rPr lang="en-GB" dirty="0">
                <a:solidFill>
                  <a:schemeClr val="bg1"/>
                </a:solidFill>
              </a:rPr>
              <a:t>My team is winning.</a:t>
            </a:r>
          </a:p>
          <a:p>
            <a:pPr marL="0" indent="0">
              <a:buNone/>
            </a:pPr>
            <a:r>
              <a:rPr lang="en-GB" dirty="0">
                <a:solidFill>
                  <a:schemeClr val="bg1"/>
                </a:solidFill>
              </a:rPr>
              <a:t>The other team are all sitting down</a:t>
            </a:r>
            <a:r>
              <a:rPr lang="en-GB" dirty="0" smtClean="0">
                <a:solidFill>
                  <a:schemeClr val="bg1"/>
                </a:solidFill>
              </a:rPr>
              <a:t>.</a:t>
            </a:r>
            <a:endParaRPr lang="tr-TR" dirty="0" smtClean="0">
              <a:solidFill>
                <a:schemeClr val="bg1"/>
              </a:solidFill>
            </a:endParaRPr>
          </a:p>
          <a:p>
            <a:pPr marL="0" indent="0">
              <a:buNone/>
            </a:pPr>
            <a:endParaRPr lang="en-GB" dirty="0">
              <a:solidFill>
                <a:schemeClr val="bg1"/>
              </a:solidFill>
            </a:endParaRPr>
          </a:p>
          <a:p>
            <a:pPr marL="0" indent="0">
              <a:buNone/>
            </a:pPr>
            <a:r>
              <a:rPr lang="en-GB" dirty="0">
                <a:solidFill>
                  <a:schemeClr val="bg1"/>
                </a:solidFill>
              </a:rPr>
              <a:t>In American English, collective nouns are always followed by a singular verb, so an American would usually say:</a:t>
            </a:r>
          </a:p>
          <a:p>
            <a:pPr marL="0" indent="0">
              <a:buNone/>
            </a:pPr>
            <a:endParaRPr lang="en-GB" dirty="0">
              <a:solidFill>
                <a:schemeClr val="bg1"/>
              </a:solidFill>
            </a:endParaRPr>
          </a:p>
          <a:p>
            <a:pPr marL="0" indent="0">
              <a:buNone/>
            </a:pPr>
            <a:r>
              <a:rPr lang="en-GB" dirty="0">
                <a:solidFill>
                  <a:schemeClr val="bg1"/>
                </a:solidFill>
              </a:rPr>
              <a:t>Which team is losing?</a:t>
            </a:r>
            <a:endParaRPr lang="en-US" dirty="0" smtClean="0">
              <a:solidFill>
                <a:schemeClr val="bg1"/>
              </a:solidFill>
            </a:endParaRPr>
          </a:p>
        </p:txBody>
      </p:sp>
      <p:sp>
        <p:nvSpPr>
          <p:cNvPr id="2" name="Dikdörtgen 1"/>
          <p:cNvSpPr/>
          <p:nvPr/>
        </p:nvSpPr>
        <p:spPr>
          <a:xfrm>
            <a:off x="2434130" y="4747796"/>
            <a:ext cx="4572000" cy="276999"/>
          </a:xfrm>
          <a:prstGeom prst="rect">
            <a:avLst/>
          </a:prstGeom>
        </p:spPr>
        <p:txBody>
          <a:bodyPr>
            <a:spAutoFit/>
          </a:bodyPr>
          <a:lstStyle/>
          <a:p>
            <a:r>
              <a:rPr lang="tr-TR" sz="1200" dirty="0"/>
              <a:t>https://www.onestopenglish.com/</a:t>
            </a:r>
          </a:p>
        </p:txBody>
      </p:sp>
    </p:spTree>
    <p:extLst>
      <p:ext uri="{BB962C8B-B14F-4D97-AF65-F5344CB8AC3E}">
        <p14:creationId xmlns:p14="http://schemas.microsoft.com/office/powerpoint/2010/main" val="38442656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55770" y="433880"/>
            <a:ext cx="5348640" cy="763525"/>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296260" y="1350110"/>
            <a:ext cx="8551481" cy="3582351"/>
          </a:xfrm>
        </p:spPr>
        <p:txBody>
          <a:bodyPr>
            <a:noAutofit/>
          </a:bodyPr>
          <a:lstStyle/>
          <a:p>
            <a:pPr marL="0" indent="0">
              <a:buNone/>
            </a:pPr>
            <a:r>
              <a:rPr lang="tr-TR" sz="1600" dirty="0" smtClean="0">
                <a:solidFill>
                  <a:schemeClr val="bg1"/>
                </a:solidFill>
              </a:rPr>
              <a:t>4. </a:t>
            </a:r>
            <a:r>
              <a:rPr lang="en-GB" sz="1600" dirty="0" smtClean="0">
                <a:solidFill>
                  <a:schemeClr val="bg1"/>
                </a:solidFill>
              </a:rPr>
              <a:t>Use </a:t>
            </a:r>
            <a:r>
              <a:rPr lang="en-GB" sz="1600" dirty="0">
                <a:solidFill>
                  <a:schemeClr val="bg1"/>
                </a:solidFill>
              </a:rPr>
              <a:t>of delexical verbs have and take</a:t>
            </a:r>
          </a:p>
          <a:p>
            <a:pPr marL="0" indent="0">
              <a:buNone/>
            </a:pPr>
            <a:endParaRPr lang="en-GB" sz="1600" dirty="0">
              <a:solidFill>
                <a:schemeClr val="bg1"/>
              </a:solidFill>
            </a:endParaRPr>
          </a:p>
          <a:p>
            <a:pPr marL="0" indent="0">
              <a:buNone/>
            </a:pPr>
            <a:r>
              <a:rPr lang="en-GB" sz="1600" dirty="0">
                <a:solidFill>
                  <a:schemeClr val="bg1"/>
                </a:solidFill>
              </a:rPr>
              <a:t>I'd like to have a bath.</a:t>
            </a:r>
          </a:p>
          <a:p>
            <a:pPr marL="0" indent="0">
              <a:buNone/>
            </a:pPr>
            <a:r>
              <a:rPr lang="en-GB" sz="1600" dirty="0">
                <a:solidFill>
                  <a:schemeClr val="bg1"/>
                </a:solidFill>
              </a:rPr>
              <a:t>Have is frequently used in this way with nouns referring to common activities such as washing or resting, e.g.</a:t>
            </a:r>
          </a:p>
          <a:p>
            <a:pPr marL="0" indent="0">
              <a:buNone/>
            </a:pPr>
            <a:endParaRPr lang="en-GB" sz="1600" dirty="0">
              <a:solidFill>
                <a:schemeClr val="bg1"/>
              </a:solidFill>
            </a:endParaRPr>
          </a:p>
          <a:p>
            <a:pPr marL="0" indent="0">
              <a:buNone/>
            </a:pPr>
            <a:r>
              <a:rPr lang="en-GB" sz="1600" dirty="0">
                <a:solidFill>
                  <a:schemeClr val="bg1"/>
                </a:solidFill>
              </a:rPr>
              <a:t>She's having a little nap.</a:t>
            </a:r>
          </a:p>
          <a:p>
            <a:pPr marL="0" indent="0">
              <a:buNone/>
            </a:pPr>
            <a:r>
              <a:rPr lang="en-GB" sz="1600" dirty="0">
                <a:solidFill>
                  <a:schemeClr val="bg1"/>
                </a:solidFill>
              </a:rPr>
              <a:t>I'll just have a quick shower before we go out.</a:t>
            </a:r>
          </a:p>
          <a:p>
            <a:pPr marL="0" indent="0">
              <a:buNone/>
            </a:pPr>
            <a:r>
              <a:rPr lang="en-GB" sz="1600" dirty="0">
                <a:solidFill>
                  <a:schemeClr val="bg1"/>
                </a:solidFill>
              </a:rPr>
              <a:t>In American English, the verb take, rather than have, is used in these contexts, e.g.</a:t>
            </a:r>
          </a:p>
          <a:p>
            <a:pPr marL="0" indent="0">
              <a:buNone/>
            </a:pPr>
            <a:r>
              <a:rPr lang="tr-TR" sz="1600" dirty="0" smtClean="0">
                <a:solidFill>
                  <a:schemeClr val="bg1"/>
                </a:solidFill>
              </a:rPr>
              <a:t>J</a:t>
            </a:r>
            <a:r>
              <a:rPr lang="en-GB" sz="1600" dirty="0" err="1" smtClean="0">
                <a:solidFill>
                  <a:schemeClr val="bg1"/>
                </a:solidFill>
              </a:rPr>
              <a:t>oe's</a:t>
            </a:r>
            <a:r>
              <a:rPr lang="en-GB" sz="1600" dirty="0" smtClean="0">
                <a:solidFill>
                  <a:schemeClr val="bg1"/>
                </a:solidFill>
              </a:rPr>
              <a:t> </a:t>
            </a:r>
            <a:r>
              <a:rPr lang="en-GB" sz="1600" dirty="0">
                <a:solidFill>
                  <a:schemeClr val="bg1"/>
                </a:solidFill>
              </a:rPr>
              <a:t>taking a shower.</a:t>
            </a:r>
          </a:p>
          <a:p>
            <a:pPr marL="0" indent="0">
              <a:buNone/>
            </a:pPr>
            <a:r>
              <a:rPr lang="en-GB" sz="1600" dirty="0">
                <a:solidFill>
                  <a:schemeClr val="bg1"/>
                </a:solidFill>
              </a:rPr>
              <a:t>I'd like to take a bath.</a:t>
            </a:r>
          </a:p>
          <a:p>
            <a:pPr marL="0" indent="0">
              <a:buNone/>
            </a:pPr>
            <a:r>
              <a:rPr lang="en-GB" sz="1600" dirty="0">
                <a:solidFill>
                  <a:schemeClr val="bg1"/>
                </a:solidFill>
              </a:rPr>
              <a:t>Let's take a short vacation.</a:t>
            </a:r>
          </a:p>
          <a:p>
            <a:pPr marL="0" indent="0">
              <a:buNone/>
            </a:pPr>
            <a:r>
              <a:rPr lang="en-GB" sz="1600" dirty="0">
                <a:solidFill>
                  <a:schemeClr val="bg1"/>
                </a:solidFill>
              </a:rPr>
              <a:t>Why don't you take a rest now</a:t>
            </a:r>
            <a:r>
              <a:rPr lang="en-GB" sz="1600" dirty="0"/>
              <a:t>?</a:t>
            </a:r>
            <a:endParaRPr lang="en-US" sz="1600" dirty="0" smtClean="0"/>
          </a:p>
        </p:txBody>
      </p:sp>
      <p:sp>
        <p:nvSpPr>
          <p:cNvPr id="2" name="Dikdörtgen 1"/>
          <p:cNvSpPr/>
          <p:nvPr/>
        </p:nvSpPr>
        <p:spPr>
          <a:xfrm>
            <a:off x="3350360" y="4747796"/>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33242960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55770" y="433880"/>
            <a:ext cx="5348640" cy="763525"/>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448965" y="1502815"/>
            <a:ext cx="8398776" cy="3383480"/>
          </a:xfrm>
        </p:spPr>
        <p:txBody>
          <a:bodyPr>
            <a:normAutofit fontScale="70000" lnSpcReduction="20000"/>
          </a:bodyPr>
          <a:lstStyle/>
          <a:p>
            <a:pPr marL="0" indent="0">
              <a:buNone/>
            </a:pPr>
            <a:r>
              <a:rPr lang="tr-TR" dirty="0" smtClean="0">
                <a:solidFill>
                  <a:schemeClr val="bg1"/>
                </a:solidFill>
              </a:rPr>
              <a:t>5. </a:t>
            </a:r>
            <a:r>
              <a:rPr lang="en-GB" dirty="0" smtClean="0">
                <a:solidFill>
                  <a:schemeClr val="bg1"/>
                </a:solidFill>
              </a:rPr>
              <a:t>Use </a:t>
            </a:r>
            <a:r>
              <a:rPr lang="en-GB" dirty="0">
                <a:solidFill>
                  <a:schemeClr val="bg1"/>
                </a:solidFill>
              </a:rPr>
              <a:t>of auxiliaries and modals</a:t>
            </a:r>
          </a:p>
          <a:p>
            <a:pPr marL="0" indent="0">
              <a:buNone/>
            </a:pPr>
            <a:r>
              <a:rPr lang="en-GB" dirty="0">
                <a:solidFill>
                  <a:schemeClr val="bg1"/>
                </a:solidFill>
              </a:rPr>
              <a:t>In British English, the auxiliary do is often used as a substitute for a verb when replying to a question, e.g.</a:t>
            </a:r>
          </a:p>
          <a:p>
            <a:pPr marL="0" indent="0">
              <a:buNone/>
            </a:pPr>
            <a:endParaRPr lang="en-GB" dirty="0">
              <a:solidFill>
                <a:schemeClr val="bg1"/>
              </a:solidFill>
            </a:endParaRPr>
          </a:p>
          <a:p>
            <a:pPr marL="0" indent="0">
              <a:buNone/>
            </a:pPr>
            <a:r>
              <a:rPr lang="en-GB" dirty="0">
                <a:solidFill>
                  <a:schemeClr val="bg1"/>
                </a:solidFill>
              </a:rPr>
              <a:t>A: Are you coming with us?</a:t>
            </a:r>
          </a:p>
          <a:p>
            <a:pPr marL="0" indent="0">
              <a:buNone/>
            </a:pPr>
            <a:r>
              <a:rPr lang="en-GB" dirty="0">
                <a:solidFill>
                  <a:schemeClr val="bg1"/>
                </a:solidFill>
              </a:rPr>
              <a:t>B: I might do</a:t>
            </a:r>
            <a:r>
              <a:rPr lang="en-GB" dirty="0" smtClean="0">
                <a:solidFill>
                  <a:schemeClr val="bg1"/>
                </a:solidFill>
              </a:rPr>
              <a:t>.</a:t>
            </a:r>
            <a:endParaRPr lang="tr-TR" dirty="0" smtClean="0">
              <a:solidFill>
                <a:schemeClr val="bg1"/>
              </a:solidFill>
            </a:endParaRPr>
          </a:p>
          <a:p>
            <a:pPr marL="0" indent="0">
              <a:buNone/>
            </a:pPr>
            <a:endParaRPr lang="en-GB" dirty="0">
              <a:solidFill>
                <a:schemeClr val="bg1"/>
              </a:solidFill>
            </a:endParaRPr>
          </a:p>
          <a:p>
            <a:pPr marL="0" indent="0">
              <a:buNone/>
            </a:pPr>
            <a:r>
              <a:rPr lang="en-GB" dirty="0">
                <a:solidFill>
                  <a:schemeClr val="bg1"/>
                </a:solidFill>
              </a:rPr>
              <a:t>In American English, do is not used in this way, e.g.</a:t>
            </a:r>
          </a:p>
          <a:p>
            <a:pPr marL="0" indent="0">
              <a:buNone/>
            </a:pPr>
            <a:endParaRPr lang="en-GB" dirty="0">
              <a:solidFill>
                <a:schemeClr val="bg1"/>
              </a:solidFill>
            </a:endParaRPr>
          </a:p>
          <a:p>
            <a:pPr marL="0" indent="0">
              <a:buNone/>
            </a:pPr>
            <a:r>
              <a:rPr lang="en-GB" dirty="0">
                <a:solidFill>
                  <a:schemeClr val="bg1"/>
                </a:solidFill>
              </a:rPr>
              <a:t>A: Are you coming with us?</a:t>
            </a:r>
          </a:p>
          <a:p>
            <a:pPr marL="0" indent="0">
              <a:buNone/>
            </a:pPr>
            <a:r>
              <a:rPr lang="en-GB" dirty="0">
                <a:solidFill>
                  <a:schemeClr val="bg1"/>
                </a:solidFill>
              </a:rPr>
              <a:t>B: I might.</a:t>
            </a:r>
            <a:endParaRPr lang="en-US" dirty="0" smtClean="0">
              <a:solidFill>
                <a:schemeClr val="bg1"/>
              </a:solidFill>
            </a:endParaRPr>
          </a:p>
        </p:txBody>
      </p:sp>
      <p:sp>
        <p:nvSpPr>
          <p:cNvPr id="2" name="Dikdörtgen 1"/>
          <p:cNvSpPr/>
          <p:nvPr/>
        </p:nvSpPr>
        <p:spPr>
          <a:xfrm>
            <a:off x="2434130" y="4747796"/>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35888495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503065" y="433880"/>
            <a:ext cx="5501345" cy="763525"/>
          </a:xfrm>
        </p:spPr>
        <p:txBody>
          <a:bodyPr/>
          <a:lstStyle/>
          <a:p>
            <a:pPr algn="l"/>
            <a:r>
              <a:rPr lang="tr-TR" dirty="0" err="1" smtClean="0"/>
              <a:t>Grammar</a:t>
            </a:r>
            <a:r>
              <a:rPr lang="tr-TR" dirty="0" smtClean="0"/>
              <a:t> </a:t>
            </a:r>
            <a:r>
              <a:rPr lang="tr-TR" dirty="0" err="1" smtClean="0"/>
              <a:t>Differences</a:t>
            </a:r>
            <a:endParaRPr lang="en-US" dirty="0"/>
          </a:p>
        </p:txBody>
      </p:sp>
      <p:sp>
        <p:nvSpPr>
          <p:cNvPr id="5" name="Content Placeholder 4"/>
          <p:cNvSpPr>
            <a:spLocks noGrp="1"/>
          </p:cNvSpPr>
          <p:nvPr>
            <p:ph idx="1"/>
          </p:nvPr>
        </p:nvSpPr>
        <p:spPr>
          <a:xfrm>
            <a:off x="296260" y="1655520"/>
            <a:ext cx="8551481" cy="3359509"/>
          </a:xfrm>
        </p:spPr>
        <p:txBody>
          <a:bodyPr>
            <a:noAutofit/>
          </a:bodyPr>
          <a:lstStyle/>
          <a:p>
            <a:pPr marL="0" indent="0">
              <a:buNone/>
            </a:pPr>
            <a:r>
              <a:rPr lang="en-GB" sz="1800" dirty="0">
                <a:solidFill>
                  <a:schemeClr val="bg1"/>
                </a:solidFill>
              </a:rPr>
              <a:t>In British English, needn't is often used instead of don't need to, e.g.</a:t>
            </a:r>
          </a:p>
          <a:p>
            <a:pPr marL="0" indent="0">
              <a:buNone/>
            </a:pPr>
            <a:endParaRPr lang="en-GB" sz="1800" dirty="0">
              <a:solidFill>
                <a:schemeClr val="bg1"/>
              </a:solidFill>
            </a:endParaRPr>
          </a:p>
          <a:p>
            <a:pPr marL="0" indent="0">
              <a:buNone/>
            </a:pPr>
            <a:r>
              <a:rPr lang="en-GB" sz="1800" dirty="0">
                <a:solidFill>
                  <a:schemeClr val="bg1"/>
                </a:solidFill>
              </a:rPr>
              <a:t>They needn't come to school today.</a:t>
            </a:r>
          </a:p>
          <a:p>
            <a:pPr marL="0" indent="0">
              <a:buNone/>
            </a:pPr>
            <a:r>
              <a:rPr lang="en-GB" sz="1800" dirty="0">
                <a:solidFill>
                  <a:schemeClr val="bg1"/>
                </a:solidFill>
              </a:rPr>
              <a:t>They don't need to come to school today.</a:t>
            </a:r>
          </a:p>
          <a:p>
            <a:pPr marL="0" indent="0">
              <a:buNone/>
            </a:pPr>
            <a:r>
              <a:rPr lang="en-GB" sz="1800" dirty="0">
                <a:solidFill>
                  <a:schemeClr val="bg1"/>
                </a:solidFill>
              </a:rPr>
              <a:t>In American English, needn't is very unusual and the usual form is don't need to, e.g.</a:t>
            </a:r>
          </a:p>
          <a:p>
            <a:pPr marL="0" indent="0">
              <a:buNone/>
            </a:pPr>
            <a:endParaRPr lang="en-GB" sz="1800" dirty="0">
              <a:solidFill>
                <a:schemeClr val="bg1"/>
              </a:solidFill>
            </a:endParaRPr>
          </a:p>
          <a:p>
            <a:pPr marL="0" indent="0">
              <a:buNone/>
            </a:pPr>
            <a:r>
              <a:rPr lang="en-GB" sz="1800" dirty="0">
                <a:solidFill>
                  <a:schemeClr val="bg1"/>
                </a:solidFill>
              </a:rPr>
              <a:t>They don't need to come to school today.</a:t>
            </a:r>
          </a:p>
          <a:p>
            <a:pPr marL="0" indent="0">
              <a:buNone/>
            </a:pPr>
            <a:r>
              <a:rPr lang="en-GB" sz="1800" dirty="0">
                <a:solidFill>
                  <a:schemeClr val="bg1"/>
                </a:solidFill>
              </a:rPr>
              <a:t>In British English, shall is sometimes used as an alternative to will to talk about the future, e.g.</a:t>
            </a:r>
          </a:p>
          <a:p>
            <a:pPr marL="0" indent="0">
              <a:buNone/>
            </a:pPr>
            <a:endParaRPr lang="en-GB" sz="1400" dirty="0"/>
          </a:p>
        </p:txBody>
      </p:sp>
      <p:sp>
        <p:nvSpPr>
          <p:cNvPr id="2" name="Dikdörtgen 1"/>
          <p:cNvSpPr/>
          <p:nvPr/>
        </p:nvSpPr>
        <p:spPr>
          <a:xfrm>
            <a:off x="2434130" y="4747796"/>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13213532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433880"/>
            <a:ext cx="5195935" cy="763525"/>
          </a:xfrm>
        </p:spPr>
        <p:txBody>
          <a:bodyPr/>
          <a:lstStyle/>
          <a:p>
            <a:pPr algn="l"/>
            <a:r>
              <a:rPr lang="tr-TR" dirty="0" err="1" smtClean="0"/>
              <a:t>Grammar</a:t>
            </a:r>
            <a:r>
              <a:rPr lang="tr-TR" dirty="0" smtClean="0"/>
              <a:t> </a:t>
            </a:r>
            <a:r>
              <a:rPr lang="tr-TR" dirty="0" err="1" smtClean="0"/>
              <a:t>Differences</a:t>
            </a:r>
            <a:endParaRPr lang="en-US" dirty="0"/>
          </a:p>
        </p:txBody>
      </p:sp>
      <p:sp>
        <p:nvSpPr>
          <p:cNvPr id="5" name="Content Placeholder 4"/>
          <p:cNvSpPr>
            <a:spLocks noGrp="1"/>
          </p:cNvSpPr>
          <p:nvPr>
            <p:ph idx="1"/>
          </p:nvPr>
        </p:nvSpPr>
        <p:spPr>
          <a:xfrm>
            <a:off x="448965" y="1502815"/>
            <a:ext cx="8398776" cy="3130451"/>
          </a:xfrm>
        </p:spPr>
        <p:txBody>
          <a:bodyPr>
            <a:noAutofit/>
          </a:bodyPr>
          <a:lstStyle/>
          <a:p>
            <a:pPr marL="0" indent="0">
              <a:buNone/>
            </a:pPr>
            <a:r>
              <a:rPr lang="en-GB" sz="1800" dirty="0">
                <a:solidFill>
                  <a:schemeClr val="bg1"/>
                </a:solidFill>
              </a:rPr>
              <a:t>I </a:t>
            </a:r>
            <a:r>
              <a:rPr lang="en-GB" sz="2000" dirty="0">
                <a:solidFill>
                  <a:schemeClr val="bg1"/>
                </a:solidFill>
              </a:rPr>
              <a:t>shall/will be there later.</a:t>
            </a:r>
          </a:p>
          <a:p>
            <a:pPr marL="0" indent="0">
              <a:buNone/>
            </a:pPr>
            <a:r>
              <a:rPr lang="en-GB" sz="2000" dirty="0">
                <a:solidFill>
                  <a:schemeClr val="bg1"/>
                </a:solidFill>
              </a:rPr>
              <a:t>In American English, shall is unusual and will is normally used.</a:t>
            </a:r>
          </a:p>
          <a:p>
            <a:pPr marL="0" indent="0">
              <a:buNone/>
            </a:pPr>
            <a:endParaRPr lang="en-GB" sz="2000" dirty="0">
              <a:solidFill>
                <a:schemeClr val="bg1"/>
              </a:solidFill>
            </a:endParaRPr>
          </a:p>
          <a:p>
            <a:pPr marL="0" indent="0">
              <a:buNone/>
            </a:pPr>
            <a:r>
              <a:rPr lang="en-GB" sz="2000" dirty="0">
                <a:solidFill>
                  <a:schemeClr val="bg1"/>
                </a:solidFill>
              </a:rPr>
              <a:t>In British English, shall I/we is often used to ask for advice or an opinion, e.g.</a:t>
            </a:r>
          </a:p>
          <a:p>
            <a:pPr marL="0" indent="0">
              <a:buNone/>
            </a:pPr>
            <a:endParaRPr lang="en-GB" sz="2000" dirty="0">
              <a:solidFill>
                <a:schemeClr val="bg1"/>
              </a:solidFill>
            </a:endParaRPr>
          </a:p>
          <a:p>
            <a:pPr marL="0" indent="0">
              <a:buNone/>
            </a:pPr>
            <a:r>
              <a:rPr lang="en-GB" sz="2000" dirty="0">
                <a:solidFill>
                  <a:schemeClr val="bg1"/>
                </a:solidFill>
              </a:rPr>
              <a:t>Shall we ask him to come with us?</a:t>
            </a:r>
          </a:p>
          <a:p>
            <a:pPr marL="0" indent="0">
              <a:buNone/>
            </a:pPr>
            <a:r>
              <a:rPr lang="en-GB" sz="2000" dirty="0">
                <a:solidFill>
                  <a:schemeClr val="bg1"/>
                </a:solidFill>
              </a:rPr>
              <a:t>In American English, should is often used instead of shall, e.g.</a:t>
            </a:r>
          </a:p>
          <a:p>
            <a:pPr marL="0" indent="0">
              <a:buNone/>
            </a:pPr>
            <a:endParaRPr lang="en-GB" sz="2000" dirty="0">
              <a:solidFill>
                <a:schemeClr val="bg1"/>
              </a:solidFill>
            </a:endParaRPr>
          </a:p>
          <a:p>
            <a:pPr marL="0" indent="0">
              <a:buNone/>
            </a:pPr>
            <a:r>
              <a:rPr lang="en-GB" sz="2000" dirty="0">
                <a:solidFill>
                  <a:schemeClr val="bg1"/>
                </a:solidFill>
              </a:rPr>
              <a:t>Should we ask him to come with us?</a:t>
            </a:r>
          </a:p>
          <a:p>
            <a:pPr marL="0" indent="0">
              <a:buNone/>
            </a:pPr>
            <a:endParaRPr lang="en-GB" sz="1400" dirty="0"/>
          </a:p>
        </p:txBody>
      </p:sp>
      <p:sp>
        <p:nvSpPr>
          <p:cNvPr id="2" name="Dikdörtgen 1"/>
          <p:cNvSpPr/>
          <p:nvPr/>
        </p:nvSpPr>
        <p:spPr>
          <a:xfrm>
            <a:off x="2892245" y="4748494"/>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16290927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55770" y="433880"/>
            <a:ext cx="5348640" cy="763525"/>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143555" y="1502815"/>
            <a:ext cx="8704186" cy="3359510"/>
          </a:xfrm>
        </p:spPr>
        <p:txBody>
          <a:bodyPr>
            <a:noAutofit/>
          </a:bodyPr>
          <a:lstStyle/>
          <a:p>
            <a:pPr marL="0" indent="0">
              <a:buNone/>
            </a:pPr>
            <a:r>
              <a:rPr lang="tr-TR" sz="1800" dirty="0" smtClean="0">
                <a:solidFill>
                  <a:schemeClr val="bg1"/>
                </a:solidFill>
              </a:rPr>
              <a:t>6. </a:t>
            </a:r>
            <a:r>
              <a:rPr lang="en-GB" sz="1800" dirty="0" smtClean="0">
                <a:solidFill>
                  <a:schemeClr val="bg1"/>
                </a:solidFill>
              </a:rPr>
              <a:t>Use </a:t>
            </a:r>
            <a:r>
              <a:rPr lang="en-GB" sz="1800" dirty="0">
                <a:solidFill>
                  <a:schemeClr val="bg1"/>
                </a:solidFill>
              </a:rPr>
              <a:t>of prepositions</a:t>
            </a:r>
          </a:p>
          <a:p>
            <a:pPr marL="0" indent="0">
              <a:buNone/>
            </a:pPr>
            <a:r>
              <a:rPr lang="en-GB" sz="1800" dirty="0">
                <a:solidFill>
                  <a:schemeClr val="bg1"/>
                </a:solidFill>
              </a:rPr>
              <a:t>In British English, at is used with many time expressions, e.g.</a:t>
            </a:r>
          </a:p>
          <a:p>
            <a:pPr marL="0" indent="0">
              <a:buNone/>
            </a:pPr>
            <a:endParaRPr lang="en-GB" sz="1800" dirty="0">
              <a:solidFill>
                <a:schemeClr val="bg1"/>
              </a:solidFill>
            </a:endParaRPr>
          </a:p>
          <a:p>
            <a:pPr marL="0" indent="0">
              <a:buNone/>
            </a:pPr>
            <a:r>
              <a:rPr lang="en-GB" sz="1800" dirty="0">
                <a:solidFill>
                  <a:schemeClr val="bg1"/>
                </a:solidFill>
              </a:rPr>
              <a:t>at Christmas/five 'o' clock</a:t>
            </a:r>
          </a:p>
          <a:p>
            <a:pPr marL="0" indent="0">
              <a:buNone/>
            </a:pPr>
            <a:r>
              <a:rPr lang="en-GB" sz="1800" dirty="0">
                <a:solidFill>
                  <a:schemeClr val="bg1"/>
                </a:solidFill>
              </a:rPr>
              <a:t>at the weekend</a:t>
            </a:r>
          </a:p>
          <a:p>
            <a:pPr marL="0" indent="0">
              <a:buNone/>
            </a:pPr>
            <a:r>
              <a:rPr lang="en-GB" sz="1800" dirty="0">
                <a:solidFill>
                  <a:schemeClr val="bg1"/>
                </a:solidFill>
              </a:rPr>
              <a:t>In American English, on is always used when talking about the weekend, not at, e.g.</a:t>
            </a:r>
          </a:p>
          <a:p>
            <a:pPr marL="0" indent="0">
              <a:buNone/>
            </a:pPr>
            <a:endParaRPr lang="en-GB" sz="1800" dirty="0">
              <a:solidFill>
                <a:schemeClr val="bg1"/>
              </a:solidFill>
            </a:endParaRPr>
          </a:p>
          <a:p>
            <a:pPr marL="0" indent="0">
              <a:buNone/>
            </a:pPr>
            <a:r>
              <a:rPr lang="en-GB" sz="1800" dirty="0">
                <a:solidFill>
                  <a:schemeClr val="bg1"/>
                </a:solidFill>
              </a:rPr>
              <a:t>Will they still be there on the weekend?</a:t>
            </a:r>
          </a:p>
          <a:p>
            <a:pPr marL="0" indent="0">
              <a:buNone/>
            </a:pPr>
            <a:r>
              <a:rPr lang="en-GB" sz="1800" dirty="0">
                <a:solidFill>
                  <a:schemeClr val="bg1"/>
                </a:solidFill>
              </a:rPr>
              <a:t>She'll be coming home on weekends</a:t>
            </a:r>
            <a:r>
              <a:rPr lang="en-GB" sz="1800" dirty="0" smtClean="0">
                <a:solidFill>
                  <a:schemeClr val="bg1"/>
                </a:solidFill>
              </a:rPr>
              <a:t>.</a:t>
            </a:r>
            <a:endParaRPr lang="en-GB" sz="1800" dirty="0">
              <a:solidFill>
                <a:schemeClr val="bg1"/>
              </a:solidFill>
            </a:endParaRPr>
          </a:p>
        </p:txBody>
      </p:sp>
      <p:sp>
        <p:nvSpPr>
          <p:cNvPr id="2" name="Dikdörtgen 1"/>
          <p:cNvSpPr/>
          <p:nvPr/>
        </p:nvSpPr>
        <p:spPr>
          <a:xfrm>
            <a:off x="2434130" y="4747796"/>
            <a:ext cx="4572000" cy="276999"/>
          </a:xfrm>
          <a:prstGeom prst="rect">
            <a:avLst/>
          </a:prstGeom>
        </p:spPr>
        <p:txBody>
          <a:bodyPr>
            <a:spAutoFit/>
          </a:bodyPr>
          <a:lstStyle/>
          <a:p>
            <a:r>
              <a:rPr lang="tr-TR" sz="1200" dirty="0">
                <a:solidFill>
                  <a:schemeClr val="bg1"/>
                </a:solidFill>
              </a:rPr>
              <a:t>https://www.onestopenglish.com/</a:t>
            </a:r>
          </a:p>
        </p:txBody>
      </p:sp>
    </p:spTree>
    <p:extLst>
      <p:ext uri="{BB962C8B-B14F-4D97-AF65-F5344CB8AC3E}">
        <p14:creationId xmlns:p14="http://schemas.microsoft.com/office/powerpoint/2010/main" val="42524935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503065" y="52118"/>
            <a:ext cx="5336441" cy="857250"/>
          </a:xfrm>
        </p:spPr>
        <p:txBody>
          <a:bodyPr/>
          <a:lstStyle/>
          <a:p>
            <a:pPr algn="l"/>
            <a:r>
              <a:rPr lang="en-GB" dirty="0" smtClean="0"/>
              <a:t>Grammar Differences</a:t>
            </a:r>
            <a:endParaRPr lang="en-GB" dirty="0"/>
          </a:p>
        </p:txBody>
      </p:sp>
      <p:sp>
        <p:nvSpPr>
          <p:cNvPr id="5" name="Content Placeholder 4"/>
          <p:cNvSpPr>
            <a:spLocks noGrp="1"/>
          </p:cNvSpPr>
          <p:nvPr>
            <p:ph idx="1"/>
          </p:nvPr>
        </p:nvSpPr>
        <p:spPr>
          <a:xfrm>
            <a:off x="143555" y="1350110"/>
            <a:ext cx="8856891" cy="3054100"/>
          </a:xfrm>
        </p:spPr>
        <p:txBody>
          <a:bodyPr>
            <a:noAutofit/>
          </a:bodyPr>
          <a:lstStyle/>
          <a:p>
            <a:pPr marL="0" indent="0">
              <a:buNone/>
            </a:pPr>
            <a:r>
              <a:rPr lang="en-GB" sz="1600" dirty="0">
                <a:solidFill>
                  <a:schemeClr val="bg1"/>
                </a:solidFill>
              </a:rPr>
              <a:t>In British English, at is often used when talking about universities or other institutions, e.g.</a:t>
            </a:r>
          </a:p>
          <a:p>
            <a:pPr marL="0" indent="0">
              <a:buNone/>
            </a:pPr>
            <a:endParaRPr lang="en-GB" sz="1600" dirty="0">
              <a:solidFill>
                <a:schemeClr val="bg1"/>
              </a:solidFill>
            </a:endParaRPr>
          </a:p>
          <a:p>
            <a:pPr marL="0" indent="0">
              <a:buNone/>
            </a:pPr>
            <a:r>
              <a:rPr lang="en-GB" sz="1600" dirty="0">
                <a:solidFill>
                  <a:schemeClr val="bg1"/>
                </a:solidFill>
              </a:rPr>
              <a:t>She studied chemistry at university.</a:t>
            </a:r>
          </a:p>
          <a:p>
            <a:pPr marL="0" indent="0">
              <a:buNone/>
            </a:pPr>
            <a:r>
              <a:rPr lang="en-GB" sz="1600" dirty="0">
                <a:solidFill>
                  <a:schemeClr val="bg1"/>
                </a:solidFill>
              </a:rPr>
              <a:t>In American English, in is often used, e.g.</a:t>
            </a:r>
          </a:p>
          <a:p>
            <a:pPr marL="0" indent="0">
              <a:buNone/>
            </a:pPr>
            <a:endParaRPr lang="en-GB" sz="1600" dirty="0">
              <a:solidFill>
                <a:schemeClr val="bg1"/>
              </a:solidFill>
            </a:endParaRPr>
          </a:p>
          <a:p>
            <a:pPr marL="0" indent="0">
              <a:buNone/>
            </a:pPr>
            <a:r>
              <a:rPr lang="en-GB" sz="1600" dirty="0">
                <a:solidFill>
                  <a:schemeClr val="bg1"/>
                </a:solidFill>
              </a:rPr>
              <a:t>She studied French in high school.</a:t>
            </a:r>
          </a:p>
          <a:p>
            <a:pPr marL="0" indent="0">
              <a:buNone/>
            </a:pPr>
            <a:r>
              <a:rPr lang="en-GB" sz="1600" dirty="0">
                <a:solidFill>
                  <a:schemeClr val="bg1"/>
                </a:solidFill>
              </a:rPr>
              <a:t>In British English, to and from are used with the adjective different, e.g.</a:t>
            </a:r>
          </a:p>
          <a:p>
            <a:pPr marL="0" indent="0">
              <a:buNone/>
            </a:pPr>
            <a:endParaRPr lang="en-GB" sz="1600" dirty="0">
              <a:solidFill>
                <a:schemeClr val="bg1"/>
              </a:solidFill>
            </a:endParaRPr>
          </a:p>
          <a:p>
            <a:pPr marL="0" indent="0">
              <a:buNone/>
            </a:pPr>
            <a:r>
              <a:rPr lang="en-GB" sz="1600" dirty="0">
                <a:solidFill>
                  <a:schemeClr val="bg1"/>
                </a:solidFill>
              </a:rPr>
              <a:t>This place is different from/to anything I've seen before.</a:t>
            </a:r>
          </a:p>
          <a:p>
            <a:pPr marL="0" indent="0">
              <a:buNone/>
            </a:pPr>
            <a:r>
              <a:rPr lang="en-GB" sz="1600" dirty="0">
                <a:solidFill>
                  <a:schemeClr val="bg1"/>
                </a:solidFill>
              </a:rPr>
              <a:t>In American English from and than are used with different, e.g.</a:t>
            </a:r>
          </a:p>
          <a:p>
            <a:pPr marL="0" indent="0">
              <a:buNone/>
            </a:pPr>
            <a:endParaRPr lang="en-GB" sz="1600" dirty="0">
              <a:solidFill>
                <a:schemeClr val="bg1"/>
              </a:solidFill>
            </a:endParaRPr>
          </a:p>
          <a:p>
            <a:pPr marL="0" indent="0">
              <a:buNone/>
            </a:pPr>
            <a:r>
              <a:rPr lang="en-GB" sz="1600" dirty="0">
                <a:solidFill>
                  <a:schemeClr val="bg1"/>
                </a:solidFill>
              </a:rPr>
              <a:t>This place is different from/than anything I've seen before.</a:t>
            </a:r>
          </a:p>
          <a:p>
            <a:pPr marL="0" indent="0">
              <a:buNone/>
            </a:pPr>
            <a:r>
              <a:rPr lang="en-GB" sz="1600" dirty="0">
                <a:solidFill>
                  <a:schemeClr val="bg1"/>
                </a:solidFill>
              </a:rPr>
              <a:t>In British English, to is always used after the verb write, e.g</a:t>
            </a:r>
            <a:r>
              <a:rPr lang="en-GB" sz="1600" dirty="0"/>
              <a:t>.</a:t>
            </a:r>
          </a:p>
          <a:p>
            <a:pPr marL="0" indent="0">
              <a:buNone/>
            </a:pPr>
            <a:endParaRPr lang="en-GB" sz="1800" dirty="0"/>
          </a:p>
        </p:txBody>
      </p:sp>
      <p:sp>
        <p:nvSpPr>
          <p:cNvPr id="2" name="Dikdörtgen 1"/>
          <p:cNvSpPr/>
          <p:nvPr/>
        </p:nvSpPr>
        <p:spPr>
          <a:xfrm>
            <a:off x="2434130" y="4747796"/>
            <a:ext cx="4572000" cy="369332"/>
          </a:xfrm>
          <a:prstGeom prst="rect">
            <a:avLst/>
          </a:prstGeom>
        </p:spPr>
        <p:txBody>
          <a:bodyPr>
            <a:spAutoFit/>
          </a:bodyPr>
          <a:lstStyle/>
          <a:p>
            <a:r>
              <a:rPr lang="tr-TR" dirty="0"/>
              <a:t>https://www.onestopenglish.com/</a:t>
            </a:r>
          </a:p>
        </p:txBody>
      </p:sp>
    </p:spTree>
    <p:extLst>
      <p:ext uri="{BB962C8B-B14F-4D97-AF65-F5344CB8AC3E}">
        <p14:creationId xmlns:p14="http://schemas.microsoft.com/office/powerpoint/2010/main" val="33655246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lstStyle/>
          <a:p>
            <a:pPr algn="l"/>
            <a:r>
              <a:rPr lang="en-GB" dirty="0" smtClean="0"/>
              <a:t>Vocabulary Differences</a:t>
            </a:r>
            <a:endParaRPr lang="en-GB" dirty="0"/>
          </a:p>
        </p:txBody>
      </p:sp>
      <p:sp>
        <p:nvSpPr>
          <p:cNvPr id="2" name="Dikdörtgen 1"/>
          <p:cNvSpPr/>
          <p:nvPr/>
        </p:nvSpPr>
        <p:spPr>
          <a:xfrm>
            <a:off x="2434130" y="4747796"/>
            <a:ext cx="4572000" cy="276999"/>
          </a:xfrm>
          <a:prstGeom prst="rect">
            <a:avLst/>
          </a:prstGeom>
        </p:spPr>
        <p:txBody>
          <a:bodyPr>
            <a:spAutoFit/>
          </a:bodyPr>
          <a:lstStyle/>
          <a:p>
            <a:r>
              <a:rPr lang="tr-TR" sz="1200" dirty="0"/>
              <a:t>https://www.spellzone.com/</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4951" y="739291"/>
            <a:ext cx="3835871" cy="80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565" y="1540991"/>
            <a:ext cx="4333805" cy="2708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916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6835" y="52118"/>
            <a:ext cx="6252671" cy="857250"/>
          </a:xfrm>
        </p:spPr>
        <p:txBody>
          <a:bodyPr/>
          <a:lstStyle/>
          <a:p>
            <a:pPr algn="l"/>
            <a:r>
              <a:rPr lang="en-GB" dirty="0" smtClean="0"/>
              <a:t>Vocabulary Differences</a:t>
            </a:r>
            <a:endParaRPr lang="en-GB" dirty="0"/>
          </a:p>
        </p:txBody>
      </p:sp>
      <p:sp>
        <p:nvSpPr>
          <p:cNvPr id="2" name="Dikdörtgen 1"/>
          <p:cNvSpPr/>
          <p:nvPr/>
        </p:nvSpPr>
        <p:spPr>
          <a:xfrm>
            <a:off x="2434130" y="4747796"/>
            <a:ext cx="4572000" cy="276999"/>
          </a:xfrm>
          <a:prstGeom prst="rect">
            <a:avLst/>
          </a:prstGeom>
        </p:spPr>
        <p:txBody>
          <a:bodyPr>
            <a:spAutoFit/>
          </a:bodyPr>
          <a:lstStyle/>
          <a:p>
            <a:r>
              <a:rPr lang="tr-TR" sz="1200" dirty="0"/>
              <a:t>https://www.spellzone.com/</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4951" y="739291"/>
            <a:ext cx="3835871" cy="80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796" y="1540992"/>
            <a:ext cx="4627908" cy="2889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6043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6835" y="52118"/>
            <a:ext cx="6252671" cy="857250"/>
          </a:xfrm>
        </p:spPr>
        <p:txBody>
          <a:bodyPr/>
          <a:lstStyle/>
          <a:p>
            <a:pPr algn="l"/>
            <a:r>
              <a:rPr lang="en-GB" dirty="0" smtClean="0"/>
              <a:t>Vocabulary Differences</a:t>
            </a:r>
            <a:endParaRPr lang="en-GB" dirty="0"/>
          </a:p>
        </p:txBody>
      </p:sp>
      <p:sp>
        <p:nvSpPr>
          <p:cNvPr id="2" name="Dikdörtgen 1"/>
          <p:cNvSpPr/>
          <p:nvPr/>
        </p:nvSpPr>
        <p:spPr>
          <a:xfrm>
            <a:off x="2434130" y="4747796"/>
            <a:ext cx="4572000" cy="276999"/>
          </a:xfrm>
          <a:prstGeom prst="rect">
            <a:avLst/>
          </a:prstGeom>
        </p:spPr>
        <p:txBody>
          <a:bodyPr>
            <a:spAutoFit/>
          </a:bodyPr>
          <a:lstStyle/>
          <a:p>
            <a:r>
              <a:rPr lang="tr-TR" sz="1200" dirty="0"/>
              <a:t>https://www.spellzone.com/</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4951" y="739291"/>
            <a:ext cx="3835871" cy="80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130" y="1655520"/>
            <a:ext cx="5073400" cy="2889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04840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6835" y="52118"/>
            <a:ext cx="6252671" cy="857250"/>
          </a:xfrm>
        </p:spPr>
        <p:txBody>
          <a:bodyPr/>
          <a:lstStyle/>
          <a:p>
            <a:pPr algn="l"/>
            <a:r>
              <a:rPr lang="en-GB" dirty="0" smtClean="0"/>
              <a:t>Vocabulary Differences</a:t>
            </a:r>
            <a:endParaRPr lang="en-GB" dirty="0"/>
          </a:p>
        </p:txBody>
      </p:sp>
      <p:sp>
        <p:nvSpPr>
          <p:cNvPr id="2" name="Dikdörtgen 1"/>
          <p:cNvSpPr/>
          <p:nvPr/>
        </p:nvSpPr>
        <p:spPr>
          <a:xfrm>
            <a:off x="2434130" y="4747796"/>
            <a:ext cx="4572000" cy="276999"/>
          </a:xfrm>
          <a:prstGeom prst="rect">
            <a:avLst/>
          </a:prstGeom>
        </p:spPr>
        <p:txBody>
          <a:bodyPr>
            <a:spAutoFit/>
          </a:bodyPr>
          <a:lstStyle/>
          <a:p>
            <a:r>
              <a:rPr lang="tr-TR" sz="1200" dirty="0"/>
              <a:t>https://www.spellzone.com/</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4951" y="739291"/>
            <a:ext cx="3835871" cy="80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8364" y="1655520"/>
            <a:ext cx="5278799" cy="2857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9608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5926" y="52118"/>
            <a:ext cx="6213580" cy="857250"/>
          </a:xfrm>
        </p:spPr>
        <p:txBody>
          <a:bodyPr/>
          <a:lstStyle/>
          <a:p>
            <a:pPr algn="l"/>
            <a:r>
              <a:rPr lang="en-GB" dirty="0" smtClean="0"/>
              <a:t>Vocabulary Differences</a:t>
            </a:r>
            <a:endParaRPr lang="en-GB" dirty="0"/>
          </a:p>
        </p:txBody>
      </p:sp>
      <p:sp>
        <p:nvSpPr>
          <p:cNvPr id="2" name="Dikdörtgen 1"/>
          <p:cNvSpPr/>
          <p:nvPr/>
        </p:nvSpPr>
        <p:spPr>
          <a:xfrm>
            <a:off x="2434130" y="4747796"/>
            <a:ext cx="4572000" cy="276999"/>
          </a:xfrm>
          <a:prstGeom prst="rect">
            <a:avLst/>
          </a:prstGeom>
        </p:spPr>
        <p:txBody>
          <a:bodyPr>
            <a:spAutoFit/>
          </a:bodyPr>
          <a:lstStyle/>
          <a:p>
            <a:r>
              <a:rPr lang="tr-TR" sz="1200" dirty="0"/>
              <a:t>https://www.spellzone.com/</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4951" y="739291"/>
            <a:ext cx="3835871" cy="80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926" y="1540992"/>
            <a:ext cx="4831860" cy="2863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44065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normAutofit/>
          </a:bodyPr>
          <a:lstStyle/>
          <a:p>
            <a:pPr algn="l"/>
            <a:r>
              <a:rPr lang="en-GB" sz="3200" dirty="0" smtClean="0"/>
              <a:t>Vocabulary Differences</a:t>
            </a:r>
            <a:endParaRPr lang="en-GB" sz="3200" dirty="0"/>
          </a:p>
        </p:txBody>
      </p:sp>
      <p:sp>
        <p:nvSpPr>
          <p:cNvPr id="2" name="Dikdörtgen 1"/>
          <p:cNvSpPr/>
          <p:nvPr/>
        </p:nvSpPr>
        <p:spPr>
          <a:xfrm>
            <a:off x="2434130" y="4747796"/>
            <a:ext cx="5039265" cy="276999"/>
          </a:xfrm>
          <a:prstGeom prst="rect">
            <a:avLst/>
          </a:prstGeom>
        </p:spPr>
        <p:txBody>
          <a:bodyPr wrap="square">
            <a:spAutoFit/>
          </a:bodyPr>
          <a:lstStyle/>
          <a:p>
            <a:r>
              <a:rPr lang="tr-TR" sz="1200" dirty="0"/>
              <a:t>https://7esl.com/british-and-american-english/</a:t>
            </a:r>
          </a:p>
        </p:txBody>
      </p:sp>
      <p:sp>
        <p:nvSpPr>
          <p:cNvPr id="3" name="İçerik Yer Tutucusu 2"/>
          <p:cNvSpPr>
            <a:spLocks noGrp="1"/>
          </p:cNvSpPr>
          <p:nvPr>
            <p:ph idx="1"/>
          </p:nvPr>
        </p:nvSpPr>
        <p:spPr/>
        <p:txBody>
          <a:bodyPr>
            <a:normAutofit fontScale="62500" lnSpcReduction="20000"/>
          </a:bodyPr>
          <a:lstStyle/>
          <a:p>
            <a:pPr marL="0" indent="0">
              <a:buNone/>
            </a:pPr>
            <a:r>
              <a:rPr lang="en-GB" dirty="0" smtClean="0"/>
              <a:t>British vs. American English: Clothes</a:t>
            </a:r>
          </a:p>
          <a:p>
            <a:pPr marL="0" indent="0">
              <a:buNone/>
            </a:pPr>
            <a:endParaRPr lang="en-GB" dirty="0" smtClean="0"/>
          </a:p>
          <a:p>
            <a:r>
              <a:rPr lang="en-GB" dirty="0" smtClean="0"/>
              <a:t>Bonnet —–&lt;&gt;—– Hat</a:t>
            </a:r>
          </a:p>
          <a:p>
            <a:r>
              <a:rPr lang="en-GB" dirty="0" smtClean="0"/>
              <a:t>Bootlace, Shoelace —–&lt;&gt;—– Shoestring</a:t>
            </a:r>
          </a:p>
          <a:p>
            <a:r>
              <a:rPr lang="en-GB" dirty="0" smtClean="0"/>
              <a:t>Clothes peg —–&lt;&gt;—– Clothespin</a:t>
            </a:r>
          </a:p>
          <a:p>
            <a:r>
              <a:rPr lang="en-GB" dirty="0" smtClean="0"/>
              <a:t>Dressing Gown —–&lt;&gt;—– Bath Rope</a:t>
            </a:r>
          </a:p>
          <a:p>
            <a:r>
              <a:rPr lang="en-GB" dirty="0" err="1" smtClean="0"/>
              <a:t>Dungaress</a:t>
            </a:r>
            <a:r>
              <a:rPr lang="en-GB" dirty="0" smtClean="0"/>
              <a:t> —–&lt;&gt;—– Overalls</a:t>
            </a:r>
          </a:p>
          <a:p>
            <a:r>
              <a:rPr lang="en-GB" dirty="0" smtClean="0"/>
              <a:t>Nappy —–&lt;&gt;—– Diaper</a:t>
            </a:r>
          </a:p>
          <a:p>
            <a:r>
              <a:rPr lang="en-GB" dirty="0" smtClean="0"/>
              <a:t>Underwear, Knickers —–&lt;&gt;—– Underwear, Panties</a:t>
            </a:r>
          </a:p>
          <a:p>
            <a:r>
              <a:rPr lang="en-GB" dirty="0" smtClean="0"/>
              <a:t>Plimsolls, Gym Shoes —–&lt;&gt;—– Gym Shoes</a:t>
            </a:r>
          </a:p>
          <a:p>
            <a:r>
              <a:rPr lang="en-GB" dirty="0" smtClean="0"/>
              <a:t>Polo Neck —–&lt;&gt;—– Turtle Neck</a:t>
            </a:r>
          </a:p>
          <a:p>
            <a:r>
              <a:rPr lang="en-GB" dirty="0" smtClean="0"/>
              <a:t>Pyjamas —–&lt;&gt;—– </a:t>
            </a:r>
            <a:r>
              <a:rPr lang="en-GB" dirty="0" err="1" smtClean="0"/>
              <a:t>Pajamas</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4460" y="586585"/>
            <a:ext cx="2595985" cy="1539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38168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lstStyle/>
          <a:p>
            <a:pPr algn="l"/>
            <a:r>
              <a:rPr lang="en-GB" dirty="0" smtClean="0"/>
              <a:t>Vocabulary Differences</a:t>
            </a:r>
            <a:endParaRPr lang="en-GB" dirty="0"/>
          </a:p>
        </p:txBody>
      </p:sp>
      <p:sp>
        <p:nvSpPr>
          <p:cNvPr id="2" name="Dikdörtgen 1"/>
          <p:cNvSpPr/>
          <p:nvPr/>
        </p:nvSpPr>
        <p:spPr>
          <a:xfrm>
            <a:off x="2434130" y="4747796"/>
            <a:ext cx="5039265" cy="276999"/>
          </a:xfrm>
          <a:prstGeom prst="rect">
            <a:avLst/>
          </a:prstGeom>
        </p:spPr>
        <p:txBody>
          <a:bodyPr wrap="square">
            <a:spAutoFit/>
          </a:bodyPr>
          <a:lstStyle/>
          <a:p>
            <a:r>
              <a:rPr lang="tr-TR" sz="1200" dirty="0"/>
              <a:t>https://7esl.com/british-and-american-english/</a:t>
            </a:r>
          </a:p>
        </p:txBody>
      </p:sp>
      <p:sp>
        <p:nvSpPr>
          <p:cNvPr id="3" name="İçerik Yer Tutucusu 2"/>
          <p:cNvSpPr>
            <a:spLocks noGrp="1"/>
          </p:cNvSpPr>
          <p:nvPr>
            <p:ph idx="1"/>
          </p:nvPr>
        </p:nvSpPr>
        <p:spPr>
          <a:xfrm>
            <a:off x="2281425" y="891995"/>
            <a:ext cx="6719019" cy="3694236"/>
          </a:xfrm>
        </p:spPr>
        <p:txBody>
          <a:bodyPr>
            <a:normAutofit fontScale="62500" lnSpcReduction="20000"/>
          </a:bodyPr>
          <a:lstStyle/>
          <a:p>
            <a:pPr marL="0" indent="0">
              <a:buNone/>
            </a:pPr>
            <a:r>
              <a:rPr lang="en-GB" dirty="0" smtClean="0"/>
              <a:t>British and American English: Food &amp; Kitchen</a:t>
            </a:r>
          </a:p>
          <a:p>
            <a:pPr marL="0" indent="0">
              <a:buNone/>
            </a:pPr>
            <a:endParaRPr lang="en-GB" dirty="0" smtClean="0"/>
          </a:p>
          <a:p>
            <a:r>
              <a:rPr lang="en-GB" dirty="0" smtClean="0"/>
              <a:t>Aubergine —–&lt;&gt;—– Eggplant</a:t>
            </a:r>
          </a:p>
          <a:p>
            <a:r>
              <a:rPr lang="en-GB" dirty="0" smtClean="0"/>
              <a:t>Beetroot —–&lt;&gt;—– Beet</a:t>
            </a:r>
          </a:p>
          <a:p>
            <a:r>
              <a:rPr lang="en-GB" dirty="0" smtClean="0"/>
              <a:t>Biscuit —–&lt;&gt;—– Cookie</a:t>
            </a:r>
          </a:p>
          <a:p>
            <a:r>
              <a:rPr lang="en-GB" dirty="0" smtClean="0"/>
              <a:t>Black Treacle —–&lt;&gt;—– Molasses</a:t>
            </a:r>
          </a:p>
          <a:p>
            <a:r>
              <a:rPr lang="en-GB" dirty="0" smtClean="0"/>
              <a:t>Broad Bean —–&lt;&gt;—– Lima Bean</a:t>
            </a:r>
          </a:p>
          <a:p>
            <a:r>
              <a:rPr lang="en-GB" dirty="0" smtClean="0"/>
              <a:t>Chips —–&lt;&gt;—– French Fries</a:t>
            </a:r>
          </a:p>
          <a:p>
            <a:r>
              <a:rPr lang="en-GB" dirty="0" smtClean="0"/>
              <a:t>Cling Film —–&lt;&gt;—– Plastic Wrap</a:t>
            </a:r>
          </a:p>
          <a:p>
            <a:r>
              <a:rPr lang="en-GB" dirty="0" smtClean="0"/>
              <a:t>Cooker —–&lt;&gt;—– Range, Stove</a:t>
            </a:r>
          </a:p>
          <a:p>
            <a:r>
              <a:rPr lang="en-GB" dirty="0" smtClean="0"/>
              <a:t>Courgette —–&lt;&gt;—– Zucchini</a:t>
            </a:r>
          </a:p>
          <a:p>
            <a:r>
              <a:rPr lang="en-GB" dirty="0" smtClean="0"/>
              <a:t>Coriander—–&lt;&gt;—– Cilantro</a:t>
            </a:r>
          </a:p>
          <a:p>
            <a:r>
              <a:rPr lang="en-GB" dirty="0" smtClean="0"/>
              <a:t>Crisps —–&lt;&gt;—– (Potato) Chips</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1755" y="1808225"/>
            <a:ext cx="2435655" cy="182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2099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lstStyle/>
          <a:p>
            <a:pPr algn="l"/>
            <a:r>
              <a:rPr lang="en-GB" dirty="0" smtClean="0"/>
              <a:t>Vocabulary Differences</a:t>
            </a:r>
            <a:endParaRPr lang="en-GB" dirty="0"/>
          </a:p>
        </p:txBody>
      </p:sp>
      <p:sp>
        <p:nvSpPr>
          <p:cNvPr id="2" name="Dikdörtgen 1"/>
          <p:cNvSpPr/>
          <p:nvPr/>
        </p:nvSpPr>
        <p:spPr>
          <a:xfrm>
            <a:off x="2434130" y="4747796"/>
            <a:ext cx="5039265" cy="276999"/>
          </a:xfrm>
          <a:prstGeom prst="rect">
            <a:avLst/>
          </a:prstGeom>
        </p:spPr>
        <p:txBody>
          <a:bodyPr wrap="square">
            <a:spAutoFit/>
          </a:bodyPr>
          <a:lstStyle/>
          <a:p>
            <a:r>
              <a:rPr lang="tr-TR" sz="1200" dirty="0"/>
              <a:t>https://7esl.com/british-and-american-english/</a:t>
            </a:r>
          </a:p>
        </p:txBody>
      </p:sp>
      <p:sp>
        <p:nvSpPr>
          <p:cNvPr id="3" name="İçerik Yer Tutucusu 2"/>
          <p:cNvSpPr>
            <a:spLocks noGrp="1"/>
          </p:cNvSpPr>
          <p:nvPr>
            <p:ph idx="1"/>
          </p:nvPr>
        </p:nvSpPr>
        <p:spPr/>
        <p:txBody>
          <a:bodyPr>
            <a:normAutofit fontScale="70000" lnSpcReduction="20000"/>
          </a:bodyPr>
          <a:lstStyle/>
          <a:p>
            <a:pPr marL="0" indent="0">
              <a:buNone/>
            </a:pPr>
            <a:r>
              <a:rPr lang="en-GB" dirty="0" smtClean="0"/>
              <a:t>British vs. American English: Transportation</a:t>
            </a:r>
          </a:p>
          <a:p>
            <a:pPr marL="0" indent="0">
              <a:buNone/>
            </a:pPr>
            <a:endParaRPr lang="en-GB" dirty="0" smtClean="0"/>
          </a:p>
          <a:p>
            <a:r>
              <a:rPr lang="en-GB" dirty="0" smtClean="0"/>
              <a:t>A single ticket —–&lt;&gt;—– One way ticket</a:t>
            </a:r>
          </a:p>
          <a:p>
            <a:r>
              <a:rPr lang="en-GB" dirty="0" smtClean="0"/>
              <a:t>Aeroplane —–&lt;&gt;—– Airplane</a:t>
            </a:r>
          </a:p>
          <a:p>
            <a:r>
              <a:rPr lang="en-GB" dirty="0" smtClean="0"/>
              <a:t>Bonnet —–&lt;&gt;—– Hood</a:t>
            </a:r>
          </a:p>
          <a:p>
            <a:r>
              <a:rPr lang="en-GB" dirty="0" smtClean="0"/>
              <a:t>Boot —–&lt;&gt;—– Trunk</a:t>
            </a:r>
          </a:p>
          <a:p>
            <a:r>
              <a:rPr lang="en-GB" dirty="0" smtClean="0"/>
              <a:t>Crossroads —–&lt;&gt;—– Intersection, crossroads</a:t>
            </a:r>
          </a:p>
          <a:p>
            <a:r>
              <a:rPr lang="en-GB" dirty="0" smtClean="0"/>
              <a:t>Diversion —–&lt;&gt;—– Detour </a:t>
            </a:r>
          </a:p>
          <a:p>
            <a:r>
              <a:rPr lang="en-GB" dirty="0" smtClean="0"/>
              <a:t>Driving Licence —–&lt;&gt;—– Driver’s License</a:t>
            </a:r>
          </a:p>
          <a:p>
            <a:r>
              <a:rPr lang="en-GB" dirty="0" smtClean="0"/>
              <a:t>Dual Carriageway —–&lt;&gt;—– Divided Highway</a:t>
            </a:r>
          </a:p>
          <a:p>
            <a:r>
              <a:rPr lang="en-GB" dirty="0" smtClean="0"/>
              <a:t>Estate car —–&lt;&gt;—– Station Wagon</a:t>
            </a:r>
            <a:endParaRPr lang="en-GB"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8081" y="891995"/>
            <a:ext cx="2400973" cy="2400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47247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lstStyle/>
          <a:p>
            <a:pPr algn="l"/>
            <a:r>
              <a:rPr lang="en-GB" dirty="0" smtClean="0"/>
              <a:t>Vocabulary Differences</a:t>
            </a:r>
            <a:endParaRPr lang="en-GB" dirty="0"/>
          </a:p>
        </p:txBody>
      </p:sp>
      <p:sp>
        <p:nvSpPr>
          <p:cNvPr id="2" name="Dikdörtgen 1"/>
          <p:cNvSpPr/>
          <p:nvPr/>
        </p:nvSpPr>
        <p:spPr>
          <a:xfrm>
            <a:off x="2434130" y="4747796"/>
            <a:ext cx="5039265" cy="276999"/>
          </a:xfrm>
          <a:prstGeom prst="rect">
            <a:avLst/>
          </a:prstGeom>
        </p:spPr>
        <p:txBody>
          <a:bodyPr wrap="square">
            <a:spAutoFit/>
          </a:bodyPr>
          <a:lstStyle/>
          <a:p>
            <a:r>
              <a:rPr lang="tr-TR" sz="1200" dirty="0"/>
              <a:t>https://7esl.com/british-and-american-english/</a:t>
            </a:r>
          </a:p>
        </p:txBody>
      </p:sp>
      <p:sp>
        <p:nvSpPr>
          <p:cNvPr id="3" name="İçerik Yer Tutucusu 2"/>
          <p:cNvSpPr>
            <a:spLocks noGrp="1"/>
          </p:cNvSpPr>
          <p:nvPr>
            <p:ph idx="1"/>
          </p:nvPr>
        </p:nvSpPr>
        <p:spPr>
          <a:xfrm>
            <a:off x="2281426" y="891996"/>
            <a:ext cx="6719019" cy="3994300"/>
          </a:xfrm>
        </p:spPr>
        <p:txBody>
          <a:bodyPr>
            <a:normAutofit fontScale="62500" lnSpcReduction="20000"/>
          </a:bodyPr>
          <a:lstStyle/>
          <a:p>
            <a:pPr marL="0" indent="0">
              <a:buNone/>
            </a:pPr>
            <a:r>
              <a:rPr lang="en-GB" dirty="0" smtClean="0"/>
              <a:t>British and American English: Miscellaneous</a:t>
            </a:r>
          </a:p>
          <a:p>
            <a:pPr marL="0" indent="0">
              <a:buNone/>
            </a:pPr>
            <a:endParaRPr lang="en-GB" dirty="0" smtClean="0"/>
          </a:p>
          <a:p>
            <a:r>
              <a:rPr lang="en-GB" dirty="0" smtClean="0"/>
              <a:t>Anti Clockwise  —–&lt;&gt;—– Counter-Clockwise</a:t>
            </a:r>
          </a:p>
          <a:p>
            <a:r>
              <a:rPr lang="en-GB" dirty="0" smtClean="0"/>
              <a:t>Autumn —–&lt;&gt;—– Fall</a:t>
            </a:r>
          </a:p>
          <a:p>
            <a:r>
              <a:rPr lang="en-GB" dirty="0" smtClean="0"/>
              <a:t>Car Boot Sale —–&lt;&gt;—– Garage Sale</a:t>
            </a:r>
          </a:p>
          <a:p>
            <a:r>
              <a:rPr lang="en-GB" dirty="0" smtClean="0"/>
              <a:t>Caretaker —–&lt;&gt;—– Janitor</a:t>
            </a:r>
          </a:p>
          <a:p>
            <a:r>
              <a:rPr lang="en-GB" dirty="0" smtClean="0"/>
              <a:t>Cashier —–&lt;&gt;—– Teller</a:t>
            </a:r>
          </a:p>
          <a:p>
            <a:r>
              <a:rPr lang="en-GB" dirty="0" smtClean="0"/>
              <a:t>Chap —–&lt;&gt;—– Guy</a:t>
            </a:r>
          </a:p>
          <a:p>
            <a:r>
              <a:rPr lang="en-GB" dirty="0" smtClean="0"/>
              <a:t>Dear —–&lt;&gt;—– Expensive</a:t>
            </a:r>
          </a:p>
          <a:p>
            <a:r>
              <a:rPr lang="en-GB" dirty="0" smtClean="0"/>
              <a:t>Draughts —–&lt;&gt;—– Checkers</a:t>
            </a:r>
          </a:p>
          <a:p>
            <a:r>
              <a:rPr lang="en-GB" dirty="0" smtClean="0"/>
              <a:t>Draw —–&lt;&gt;—– Tie</a:t>
            </a:r>
          </a:p>
          <a:p>
            <a:r>
              <a:rPr lang="en-GB" dirty="0" smtClean="0"/>
              <a:t>Mum, Mummy—–&lt;&gt;—– Mom, Mommy, Ma</a:t>
            </a:r>
          </a:p>
          <a:p>
            <a:r>
              <a:rPr lang="en-GB" dirty="0" smtClean="0"/>
              <a:t>Nil (Sport) —–&lt;&gt;—– Nothing, Zero</a:t>
            </a:r>
          </a:p>
          <a:p>
            <a:r>
              <a:rPr lang="en-GB" dirty="0" smtClean="0"/>
              <a:t>Noughts and Crosses —–&lt;&gt;—– Tic </a:t>
            </a:r>
            <a:r>
              <a:rPr lang="en-GB" dirty="0" err="1" smtClean="0"/>
              <a:t>Tac</a:t>
            </a:r>
            <a:r>
              <a:rPr lang="en-GB" dirty="0" smtClean="0"/>
              <a:t> Toe</a:t>
            </a:r>
            <a:endParaRPr lang="en-GB" dirty="0"/>
          </a:p>
        </p:txBody>
      </p:sp>
    </p:spTree>
    <p:extLst>
      <p:ext uri="{BB962C8B-B14F-4D97-AF65-F5344CB8AC3E}">
        <p14:creationId xmlns:p14="http://schemas.microsoft.com/office/powerpoint/2010/main" val="34676375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6835" y="52118"/>
            <a:ext cx="6252671" cy="857250"/>
          </a:xfrm>
        </p:spPr>
        <p:txBody>
          <a:bodyPr/>
          <a:lstStyle/>
          <a:p>
            <a:pPr algn="l"/>
            <a:r>
              <a:rPr lang="en-GB" dirty="0" smtClean="0"/>
              <a:t>Vocabulary Differences</a:t>
            </a:r>
            <a:endParaRPr lang="en-GB" dirty="0"/>
          </a:p>
        </p:txBody>
      </p:sp>
      <p:sp>
        <p:nvSpPr>
          <p:cNvPr id="2" name="Dikdörtgen 1"/>
          <p:cNvSpPr/>
          <p:nvPr/>
        </p:nvSpPr>
        <p:spPr>
          <a:xfrm>
            <a:off x="2434129" y="4866501"/>
            <a:ext cx="5039265" cy="276999"/>
          </a:xfrm>
          <a:prstGeom prst="rect">
            <a:avLst/>
          </a:prstGeom>
        </p:spPr>
        <p:txBody>
          <a:bodyPr wrap="square">
            <a:spAutoFit/>
          </a:bodyPr>
          <a:lstStyle/>
          <a:p>
            <a:r>
              <a:rPr lang="tr-TR" sz="1200" dirty="0"/>
              <a:t>https://7esl.com/british-and-american-english/</a:t>
            </a:r>
          </a:p>
        </p:txBody>
      </p:sp>
      <p:sp>
        <p:nvSpPr>
          <p:cNvPr id="3" name="İçerik Yer Tutucusu 2"/>
          <p:cNvSpPr>
            <a:spLocks noGrp="1"/>
          </p:cNvSpPr>
          <p:nvPr>
            <p:ph idx="1"/>
          </p:nvPr>
        </p:nvSpPr>
        <p:spPr>
          <a:xfrm>
            <a:off x="2281426" y="739290"/>
            <a:ext cx="6862574" cy="4285505"/>
          </a:xfrm>
        </p:spPr>
        <p:txBody>
          <a:bodyPr>
            <a:normAutofit fontScale="62500" lnSpcReduction="20000"/>
          </a:bodyPr>
          <a:lstStyle/>
          <a:p>
            <a:pPr marL="0" indent="0">
              <a:buNone/>
            </a:pPr>
            <a:r>
              <a:rPr lang="en-GB" dirty="0" smtClean="0"/>
              <a:t>British and American English: Miscellaneous</a:t>
            </a:r>
          </a:p>
          <a:p>
            <a:pPr marL="0" indent="0">
              <a:buNone/>
            </a:pPr>
            <a:endParaRPr lang="en-GB" dirty="0" smtClean="0"/>
          </a:p>
          <a:p>
            <a:r>
              <a:rPr lang="en-GB" dirty="0" smtClean="0"/>
              <a:t>Mate —–&lt;&gt;—– Buddy</a:t>
            </a:r>
          </a:p>
          <a:p>
            <a:r>
              <a:rPr lang="en-GB" dirty="0" smtClean="0"/>
              <a:t>A Full Stop —–&lt;&gt;—– A Period</a:t>
            </a:r>
          </a:p>
          <a:p>
            <a:r>
              <a:rPr lang="en-GB" dirty="0" smtClean="0"/>
              <a:t>An Exclamation Mark —–&lt;&gt;—– An Exclamation Point</a:t>
            </a:r>
          </a:p>
          <a:p>
            <a:r>
              <a:rPr lang="en-GB" dirty="0" smtClean="0"/>
              <a:t>Round Brackets —–&lt;&gt;—– Parentheses</a:t>
            </a:r>
          </a:p>
          <a:p>
            <a:r>
              <a:rPr lang="en-GB" dirty="0" smtClean="0"/>
              <a:t>Square Brackets —–&lt;&gt;—– Brackets</a:t>
            </a:r>
          </a:p>
          <a:p>
            <a:r>
              <a:rPr lang="en-GB" dirty="0" smtClean="0"/>
              <a:t>Curly Brackets —–&lt;&gt;—– Curly Braces</a:t>
            </a:r>
          </a:p>
          <a:p>
            <a:r>
              <a:rPr lang="en-GB" dirty="0" smtClean="0"/>
              <a:t>Cling Film —–&lt;&gt;—– Plastic Wrap</a:t>
            </a:r>
          </a:p>
          <a:p>
            <a:r>
              <a:rPr lang="en-GB" dirty="0" smtClean="0"/>
              <a:t>Dummy for Baby —–&lt;&gt;—– Pacifier</a:t>
            </a:r>
          </a:p>
          <a:p>
            <a:r>
              <a:rPr lang="en-GB" dirty="0" smtClean="0"/>
              <a:t>Sweets —–&lt;&gt;—– Candy</a:t>
            </a:r>
          </a:p>
          <a:p>
            <a:r>
              <a:rPr lang="en-GB" dirty="0" smtClean="0"/>
              <a:t>Rubbish —–&lt;&gt;—– Garbage (Trash)</a:t>
            </a:r>
          </a:p>
          <a:p>
            <a:r>
              <a:rPr lang="en-GB" dirty="0" smtClean="0"/>
              <a:t>Drawing-pin —–&lt;&gt;—– Thumb tack</a:t>
            </a:r>
          </a:p>
          <a:p>
            <a:r>
              <a:rPr lang="en-GB" dirty="0" smtClean="0"/>
              <a:t>Dustbin —–&lt;&gt;—– Trash can</a:t>
            </a:r>
          </a:p>
          <a:p>
            <a:r>
              <a:rPr lang="en-GB" dirty="0" smtClean="0"/>
              <a:t>Chemist’s —–&lt;&gt;—– Drugstore/ Pharmacy</a:t>
            </a:r>
            <a:endParaRPr lang="en-GB" dirty="0"/>
          </a:p>
        </p:txBody>
      </p:sp>
    </p:spTree>
    <p:extLst>
      <p:ext uri="{BB962C8B-B14F-4D97-AF65-F5344CB8AC3E}">
        <p14:creationId xmlns:p14="http://schemas.microsoft.com/office/powerpoint/2010/main" val="36812205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4130" y="52118"/>
            <a:ext cx="6405376" cy="857250"/>
          </a:xfrm>
        </p:spPr>
        <p:txBody>
          <a:bodyPr/>
          <a:lstStyle/>
          <a:p>
            <a:pPr algn="l"/>
            <a:r>
              <a:rPr lang="en-GB" dirty="0" smtClean="0"/>
              <a:t>Vocabulary Differences</a:t>
            </a:r>
            <a:endParaRPr lang="en-GB" dirty="0"/>
          </a:p>
        </p:txBody>
      </p:sp>
      <p:sp>
        <p:nvSpPr>
          <p:cNvPr id="3" name="İçerik Yer Tutucusu 2"/>
          <p:cNvSpPr>
            <a:spLocks noGrp="1"/>
          </p:cNvSpPr>
          <p:nvPr>
            <p:ph idx="1"/>
          </p:nvPr>
        </p:nvSpPr>
        <p:spPr/>
        <p:txBody>
          <a:bodyPr/>
          <a:lstStyle/>
          <a:p>
            <a:r>
              <a:rPr lang="en-GB" dirty="0" smtClean="0">
                <a:hlinkClick r:id="rId2"/>
              </a:rPr>
              <a:t>Can you match each American English word or phrase with its British counterpart?</a:t>
            </a:r>
            <a:endParaRPr lang="tr-TR" dirty="0" smtClean="0"/>
          </a:p>
          <a:p>
            <a:endParaRPr lang="tr-TR" dirty="0" smtClean="0"/>
          </a:p>
          <a:p>
            <a:endParaRPr lang="tr-TR" dirty="0"/>
          </a:p>
          <a:p>
            <a:endParaRPr lang="tr-TR" dirty="0"/>
          </a:p>
        </p:txBody>
      </p:sp>
    </p:spTree>
    <p:extLst>
      <p:ext uri="{BB962C8B-B14F-4D97-AF65-F5344CB8AC3E}">
        <p14:creationId xmlns:p14="http://schemas.microsoft.com/office/powerpoint/2010/main" val="7917766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6835" y="52118"/>
            <a:ext cx="6252671" cy="857250"/>
          </a:xfrm>
        </p:spPr>
        <p:txBody>
          <a:bodyPr/>
          <a:lstStyle/>
          <a:p>
            <a:pPr algn="l"/>
            <a:r>
              <a:rPr lang="en-GB" dirty="0" smtClean="0"/>
              <a:t>Spelling Differences</a:t>
            </a:r>
            <a:endParaRPr lang="en-GB" dirty="0"/>
          </a:p>
        </p:txBody>
      </p:sp>
      <p:sp>
        <p:nvSpPr>
          <p:cNvPr id="3" name="İçerik Yer Tutucusu 2"/>
          <p:cNvSpPr>
            <a:spLocks noGrp="1"/>
          </p:cNvSpPr>
          <p:nvPr>
            <p:ph idx="1"/>
          </p:nvPr>
        </p:nvSpPr>
        <p:spPr/>
        <p:txBody>
          <a:bodyPr/>
          <a:lstStyle/>
          <a:p>
            <a:pPr marL="0" indent="0">
              <a:buNone/>
            </a:pPr>
            <a:endParaRPr lang="tr-TR" dirty="0"/>
          </a:p>
          <a:p>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25172335"/>
              </p:ext>
            </p:extLst>
          </p:nvPr>
        </p:nvGraphicFramePr>
        <p:xfrm>
          <a:off x="2586834" y="853821"/>
          <a:ext cx="5955496" cy="3910224"/>
        </p:xfrm>
        <a:graphic>
          <a:graphicData uri="http://schemas.openxmlformats.org/drawingml/2006/table">
            <a:tbl>
              <a:tblPr/>
              <a:tblGrid>
                <a:gridCol w="2977748"/>
                <a:gridCol w="2977748"/>
              </a:tblGrid>
              <a:tr h="182880">
                <a:tc>
                  <a:txBody>
                    <a:bodyPr/>
                    <a:lstStyle/>
                    <a:p>
                      <a:pPr fontAlgn="t"/>
                      <a:r>
                        <a:rPr lang="en-GB" sz="1200" b="1" noProof="0" smtClean="0">
                          <a:effectLst/>
                        </a:rPr>
                        <a:t>British English</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b="1" noProof="0" smtClean="0">
                          <a:effectLst/>
                        </a:rPr>
                        <a:t>American English</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65760">
                <a:tc>
                  <a:txBody>
                    <a:bodyPr/>
                    <a:lstStyle/>
                    <a:p>
                      <a:pPr fontAlgn="t"/>
                      <a:r>
                        <a:rPr lang="en-GB" sz="1200" noProof="0" smtClean="0">
                          <a:effectLst/>
                        </a:rPr>
                        <a:t>-oe-/-ae- (e.g. anaemia, diarrhoea, encyclopaedia)</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smtClean="0">
                          <a:effectLst/>
                        </a:rPr>
                        <a:t>-e- (e.g. anemia, diarrhea, encyclopedia)</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26291">
                <a:tc>
                  <a:txBody>
                    <a:bodyPr/>
                    <a:lstStyle/>
                    <a:p>
                      <a:pPr fontAlgn="t"/>
                      <a:r>
                        <a:rPr lang="en-GB" sz="1200" noProof="0" smtClean="0">
                          <a:effectLst/>
                        </a:rPr>
                        <a:t>-t (e.g. burnt, dreamt, leapt)</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a:effectLst/>
                        </a:rPr>
                        <a:t>-ed (e.g. burned, dreamed, leaped)</a:t>
                      </a: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26291">
                <a:tc>
                  <a:txBody>
                    <a:bodyPr/>
                    <a:lstStyle/>
                    <a:p>
                      <a:pPr fontAlgn="t"/>
                      <a:r>
                        <a:rPr lang="en-GB" sz="1200" noProof="0" smtClean="0">
                          <a:effectLst/>
                        </a:rPr>
                        <a:t>-ence (e.g. defence, offence, licence)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smtClean="0">
                          <a:effectLst/>
                        </a:rPr>
                        <a:t>-ense (defense, offense, license)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65760">
                <a:tc>
                  <a:txBody>
                    <a:bodyPr/>
                    <a:lstStyle/>
                    <a:p>
                      <a:pPr fontAlgn="t"/>
                      <a:r>
                        <a:rPr lang="en-GB" sz="1200" noProof="0">
                          <a:effectLst/>
                        </a:rPr>
                        <a:t>-ell- (e.g. cancelled, jeweller, marvellous)</a:t>
                      </a: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a:effectLst/>
                        </a:rPr>
                        <a:t>-el- (e.g. canceled, jeweler, marvelous)</a:t>
                      </a: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65760">
                <a:tc>
                  <a:txBody>
                    <a:bodyPr/>
                    <a:lstStyle/>
                    <a:p>
                      <a:pPr fontAlgn="t"/>
                      <a:r>
                        <a:rPr lang="en-GB" sz="1200" noProof="0" smtClean="0">
                          <a:effectLst/>
                        </a:rPr>
                        <a:t>-ise (e.g. appetiser, familiarise, organise)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a:effectLst/>
                        </a:rPr>
                        <a:t>-ize (e.g. appetizer, familiarize, organize)</a:t>
                      </a: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26291">
                <a:tc>
                  <a:txBody>
                    <a:bodyPr/>
                    <a:lstStyle/>
                    <a:p>
                      <a:pPr fontAlgn="t"/>
                      <a:r>
                        <a:rPr lang="en-GB" sz="1200" noProof="0" smtClean="0">
                          <a:effectLst/>
                        </a:rPr>
                        <a:t>-l- (e.g. enrol, fulfil, skilful)</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smtClean="0">
                          <a:effectLst/>
                        </a:rPr>
                        <a:t>-ll- (e.g. enroll, fulfill, skillfull)</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815729">
                <a:tc>
                  <a:txBody>
                    <a:bodyPr/>
                    <a:lstStyle/>
                    <a:p>
                      <a:pPr fontAlgn="t"/>
                      <a:r>
                        <a:rPr lang="en-GB" sz="1200" noProof="0" smtClean="0">
                          <a:effectLst/>
                        </a:rPr>
                        <a:t>-ogue (e.g. analogue, monologue, catalogue)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a:effectLst/>
                        </a:rPr>
                        <a:t>-og (e.g. analog, monolog, catalog)</a:t>
                      </a:r>
                    </a:p>
                    <a:p>
                      <a:pPr fontAlgn="t"/>
                      <a:r>
                        <a:rPr lang="en-GB" sz="1200" noProof="0">
                          <a:effectLst/>
                        </a:rPr>
                        <a:t>*Note that American English also recognizes words spelled with –ogue</a:t>
                      </a: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26291">
                <a:tc>
                  <a:txBody>
                    <a:bodyPr/>
                    <a:lstStyle/>
                    <a:p>
                      <a:pPr fontAlgn="t"/>
                      <a:r>
                        <a:rPr lang="en-GB" sz="1200" noProof="0" smtClean="0">
                          <a:effectLst/>
                        </a:rPr>
                        <a:t>-ou (e.g. colour, behaviour, mould)</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a:effectLst/>
                        </a:rPr>
                        <a:t>-o (e.g. color, behavior, mold)</a:t>
                      </a: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326291">
                <a:tc>
                  <a:txBody>
                    <a:bodyPr/>
                    <a:lstStyle/>
                    <a:p>
                      <a:pPr fontAlgn="t"/>
                      <a:r>
                        <a:rPr lang="en-GB" sz="1200" noProof="0" smtClean="0">
                          <a:effectLst/>
                        </a:rPr>
                        <a:t>-re (e.g. metre, fibre, centre)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smtClean="0">
                          <a:effectLst/>
                        </a:rPr>
                        <a:t>-er (e.g. meter, fiber, center)</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FF0"/>
                    </a:solidFill>
                  </a:tcPr>
                </a:tc>
              </a:tr>
              <a:tr h="182880">
                <a:tc>
                  <a:txBody>
                    <a:bodyPr/>
                    <a:lstStyle/>
                    <a:p>
                      <a:pPr fontAlgn="t"/>
                      <a:r>
                        <a:rPr lang="en-GB" sz="1200" noProof="0" smtClean="0">
                          <a:effectLst/>
                        </a:rPr>
                        <a:t>-y- (e.g. tyre)</a:t>
                      </a:r>
                      <a:endParaRPr lang="en-GB" sz="1200" noProof="0">
                        <a:effectLst/>
                      </a:endParaRPr>
                    </a:p>
                  </a:txBody>
                  <a:tcPr marL="136653" marR="13665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BEFF0"/>
                    </a:solidFill>
                  </a:tcPr>
                </a:tc>
                <a:tc>
                  <a:txBody>
                    <a:bodyPr/>
                    <a:lstStyle/>
                    <a:p>
                      <a:pPr fontAlgn="t"/>
                      <a:r>
                        <a:rPr lang="en-GB" sz="1200" noProof="0" dirty="0" smtClean="0">
                          <a:effectLst/>
                        </a:rPr>
                        <a:t>-i- (e.g. tire)</a:t>
                      </a:r>
                      <a:endParaRPr lang="en-GB" sz="1200" noProof="0" dirty="0">
                        <a:effectLst/>
                      </a:endParaRPr>
                    </a:p>
                  </a:txBody>
                  <a:tcPr marL="136653" marR="136653" marT="0" marB="0">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BEFF0"/>
                    </a:solidFill>
                  </a:tcPr>
                </a:tc>
              </a:tr>
            </a:tbl>
          </a:graphicData>
        </a:graphic>
      </p:graphicFrame>
    </p:spTree>
    <p:extLst>
      <p:ext uri="{BB962C8B-B14F-4D97-AF65-F5344CB8AC3E}">
        <p14:creationId xmlns:p14="http://schemas.microsoft.com/office/powerpoint/2010/main" val="450177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503065" y="52118"/>
            <a:ext cx="5336441"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448966" y="1044700"/>
            <a:ext cx="8398776" cy="3817626"/>
          </a:xfrm>
        </p:spPr>
        <p:txBody>
          <a:bodyPr>
            <a:normAutofit fontScale="55000" lnSpcReduction="20000"/>
          </a:bodyPr>
          <a:lstStyle/>
          <a:p>
            <a:pPr marL="0" indent="0" algn="just">
              <a:buNone/>
            </a:pPr>
            <a:endParaRPr lang="tr-TR" dirty="0" smtClean="0">
              <a:solidFill>
                <a:schemeClr val="bg1"/>
              </a:solidFill>
            </a:endParaRPr>
          </a:p>
          <a:p>
            <a:pPr algn="just"/>
            <a:endParaRPr lang="en-GB" dirty="0">
              <a:solidFill>
                <a:schemeClr val="bg1"/>
              </a:solidFill>
            </a:endParaRPr>
          </a:p>
          <a:p>
            <a:pPr marL="0" indent="0" algn="just">
              <a:buNone/>
            </a:pPr>
            <a:r>
              <a:rPr lang="en-GB" sz="3400" dirty="0">
                <a:solidFill>
                  <a:schemeClr val="bg1"/>
                </a:solidFill>
              </a:rPr>
              <a:t>The British generally say “… past…” (“Ten past four in the morning” for 04:10, </a:t>
            </a:r>
            <a:r>
              <a:rPr lang="en-GB" sz="3400" dirty="0" err="1">
                <a:solidFill>
                  <a:schemeClr val="bg1"/>
                </a:solidFill>
              </a:rPr>
              <a:t>etc</a:t>
            </a:r>
            <a:r>
              <a:rPr lang="en-GB" sz="3400" dirty="0">
                <a:solidFill>
                  <a:schemeClr val="bg1"/>
                </a:solidFill>
              </a:rPr>
              <a:t>) and “… to…” (“Ten to four in the morning” for 3:50, </a:t>
            </a:r>
            <a:r>
              <a:rPr lang="en-GB" sz="3400" dirty="0" err="1">
                <a:solidFill>
                  <a:schemeClr val="bg1"/>
                </a:solidFill>
              </a:rPr>
              <a:t>etc</a:t>
            </a:r>
            <a:r>
              <a:rPr lang="en-GB" sz="3400" dirty="0">
                <a:solidFill>
                  <a:schemeClr val="bg1"/>
                </a:solidFill>
              </a:rPr>
              <a:t>) with times. In the US there is more variation, but equivalents that are not common in the UK include “… after…” and “…of/ before…” British people also fairly often leave out the “half” from “half past” in expressions like “half six”.</a:t>
            </a:r>
          </a:p>
          <a:p>
            <a:pPr algn="just"/>
            <a:endParaRPr lang="en-GB" sz="3400" dirty="0">
              <a:solidFill>
                <a:schemeClr val="bg1"/>
              </a:solidFill>
            </a:endParaRPr>
          </a:p>
          <a:p>
            <a:pPr marL="0" indent="0" algn="just">
              <a:buNone/>
            </a:pPr>
            <a:r>
              <a:rPr lang="en-GB" sz="3400" dirty="0">
                <a:solidFill>
                  <a:schemeClr val="bg1"/>
                </a:solidFill>
              </a:rPr>
              <a:t>British dates are written and said in the order day, then month, and then year. Between those three British people usually add “the”, an ordinal number ending and “of”, as in “The twenty second of December nineteen seventy eight” for “22/12/1978”. The less common way of saying it just with numbers and no month word (“The twenty second of the twelfth nineteen seventy eight”) also seems to be mainly a British thing.</a:t>
            </a:r>
            <a:endParaRPr lang="tr-TR" sz="3400" dirty="0">
              <a:solidFill>
                <a:schemeClr val="bg1"/>
              </a:solidFill>
            </a:endParaRPr>
          </a:p>
          <a:p>
            <a:pPr marL="0" indent="0" algn="just">
              <a:buNone/>
            </a:pPr>
            <a:endParaRPr lang="tr-TR" dirty="0" smtClean="0"/>
          </a:p>
        </p:txBody>
      </p:sp>
      <p:sp>
        <p:nvSpPr>
          <p:cNvPr id="2" name="Dikdörtgen 1"/>
          <p:cNvSpPr/>
          <p:nvPr/>
        </p:nvSpPr>
        <p:spPr>
          <a:xfrm>
            <a:off x="3350360" y="4542709"/>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34393579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52118"/>
            <a:ext cx="5031031"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296260" y="1350110"/>
            <a:ext cx="8551481" cy="3664920"/>
          </a:xfrm>
        </p:spPr>
        <p:txBody>
          <a:bodyPr>
            <a:normAutofit/>
          </a:bodyPr>
          <a:lstStyle/>
          <a:p>
            <a:pPr marL="0" indent="0">
              <a:buNone/>
            </a:pPr>
            <a:r>
              <a:rPr lang="en-GB" sz="2400" dirty="0">
                <a:solidFill>
                  <a:schemeClr val="bg1"/>
                </a:solidFill>
              </a:rPr>
              <a:t>American dates are written and said month, then day, then year, usually without extra words and with simple cardinal numbers (“12/22/1978” and “December twenty two nineteen seventy eight”). </a:t>
            </a:r>
            <a:endParaRPr lang="tr-TR" sz="2400" dirty="0" smtClean="0">
              <a:solidFill>
                <a:schemeClr val="bg1"/>
              </a:solidFill>
            </a:endParaRPr>
          </a:p>
          <a:p>
            <a:pPr marL="0" indent="0">
              <a:buNone/>
            </a:pPr>
            <a:r>
              <a:rPr lang="en-GB" sz="2400" dirty="0" smtClean="0">
                <a:solidFill>
                  <a:schemeClr val="bg1"/>
                </a:solidFill>
              </a:rPr>
              <a:t>All </a:t>
            </a:r>
            <a:r>
              <a:rPr lang="en-GB" sz="2400" dirty="0">
                <a:solidFill>
                  <a:schemeClr val="bg1"/>
                </a:solidFill>
              </a:rPr>
              <a:t>this means that you don’t know if a written date like “2/3/2010” is “The second of March two thousand and ten” or “February three two thousand ten” until you know if it was written in the British or American way! </a:t>
            </a:r>
            <a:endParaRPr lang="tr-TR" sz="2400" dirty="0" smtClean="0">
              <a:solidFill>
                <a:schemeClr val="bg1"/>
              </a:solidFill>
            </a:endParaRPr>
          </a:p>
        </p:txBody>
      </p:sp>
      <p:sp>
        <p:nvSpPr>
          <p:cNvPr id="2" name="Dikdörtgen 1"/>
          <p:cNvSpPr/>
          <p:nvPr/>
        </p:nvSpPr>
        <p:spPr>
          <a:xfrm>
            <a:off x="3197656" y="4404210"/>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28038288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52118"/>
            <a:ext cx="5031031"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143556" y="1502814"/>
            <a:ext cx="8704186" cy="3512215"/>
          </a:xfrm>
        </p:spPr>
        <p:txBody>
          <a:bodyPr>
            <a:normAutofit/>
          </a:bodyPr>
          <a:lstStyle/>
          <a:p>
            <a:pPr marL="0" indent="0">
              <a:buNone/>
            </a:pPr>
            <a:r>
              <a:rPr lang="en-GB" sz="2400" dirty="0">
                <a:solidFill>
                  <a:schemeClr val="bg1"/>
                </a:solidFill>
              </a:rPr>
              <a:t>A smaller but occasionally just as confusing difference is that the British tend to think of the week as starting on Monday and finishing on Sunday, whereas Americans usually start counting from Sunday. </a:t>
            </a:r>
            <a:endParaRPr lang="tr-TR" sz="2400" dirty="0" smtClean="0">
              <a:solidFill>
                <a:schemeClr val="bg1"/>
              </a:solidFill>
            </a:endParaRPr>
          </a:p>
          <a:p>
            <a:pPr marL="0" indent="0">
              <a:buNone/>
            </a:pPr>
            <a:r>
              <a:rPr lang="en-GB" sz="2400" dirty="0" smtClean="0">
                <a:solidFill>
                  <a:schemeClr val="bg1"/>
                </a:solidFill>
              </a:rPr>
              <a:t>There </a:t>
            </a:r>
            <a:r>
              <a:rPr lang="en-GB" sz="2400" dirty="0">
                <a:solidFill>
                  <a:schemeClr val="bg1"/>
                </a:solidFill>
              </a:rPr>
              <a:t>are also minor differences in prepositions of time, including “at the weekend”/ “on the weekend”, “Monday to Friday”/ “Monday through/ thru Friday” and “See you on Monday”/ “See you (on) Monday”. Americans also rarely say “fortnight” for two weeks.</a:t>
            </a:r>
            <a:endParaRPr lang="tr-TR" sz="2400" dirty="0" smtClean="0">
              <a:solidFill>
                <a:schemeClr val="bg1"/>
              </a:solidFill>
            </a:endParaRPr>
          </a:p>
        </p:txBody>
      </p:sp>
      <p:sp>
        <p:nvSpPr>
          <p:cNvPr id="2" name="Dikdörtgen 1"/>
          <p:cNvSpPr/>
          <p:nvPr/>
        </p:nvSpPr>
        <p:spPr>
          <a:xfrm>
            <a:off x="3197656" y="4404210"/>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16747388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52118"/>
            <a:ext cx="5031031"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296260" y="1350110"/>
            <a:ext cx="8551481" cy="3512215"/>
          </a:xfrm>
        </p:spPr>
        <p:txBody>
          <a:bodyPr>
            <a:normAutofit fontScale="85000" lnSpcReduction="20000"/>
          </a:bodyPr>
          <a:lstStyle/>
          <a:p>
            <a:pPr marL="0" indent="0">
              <a:buNone/>
            </a:pPr>
            <a:r>
              <a:rPr lang="en-GB" dirty="0">
                <a:solidFill>
                  <a:schemeClr val="bg1"/>
                </a:solidFill>
              </a:rPr>
              <a:t>There are other differences which are as more like vocabulary but are also connected to time, including the British saying “bank holiday” for what Americans call “(national/ federal) holiday”, with “holiday” in British English meaning what Americans call a “vacation”. </a:t>
            </a:r>
            <a:endParaRPr lang="tr-TR" dirty="0" smtClean="0">
              <a:solidFill>
                <a:schemeClr val="bg1"/>
              </a:solidFill>
            </a:endParaRPr>
          </a:p>
          <a:p>
            <a:pPr marL="0" indent="0">
              <a:buNone/>
            </a:pPr>
            <a:r>
              <a:rPr lang="en-GB" dirty="0" smtClean="0">
                <a:solidFill>
                  <a:schemeClr val="bg1"/>
                </a:solidFill>
              </a:rPr>
              <a:t>Although </a:t>
            </a:r>
            <a:r>
              <a:rPr lang="en-GB" dirty="0">
                <a:solidFill>
                  <a:schemeClr val="bg1"/>
                </a:solidFill>
              </a:rPr>
              <a:t>I rarely hear it used nowadays, there is also a difference in the meaning of “momentarily”. If a British person says “I have to leave momentarily” they mean “I have to leave now but I’ll be back soon”/ “I have to leave for a (little) while”, whereas an American saying the same thing means “I have to leave soon “(and probably not come back at all).</a:t>
            </a:r>
            <a:endParaRPr lang="tr-TR" dirty="0" smtClean="0">
              <a:solidFill>
                <a:schemeClr val="bg1"/>
              </a:solidFill>
            </a:endParaRPr>
          </a:p>
        </p:txBody>
      </p:sp>
      <p:sp>
        <p:nvSpPr>
          <p:cNvPr id="2" name="Dikdörtgen 1"/>
          <p:cNvSpPr/>
          <p:nvPr/>
        </p:nvSpPr>
        <p:spPr>
          <a:xfrm>
            <a:off x="3197656" y="4567001"/>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28817586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1180" y="52118"/>
            <a:ext cx="4878326"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296260" y="1350110"/>
            <a:ext cx="8551481" cy="3664920"/>
          </a:xfrm>
        </p:spPr>
        <p:txBody>
          <a:bodyPr>
            <a:normAutofit/>
          </a:bodyPr>
          <a:lstStyle/>
          <a:p>
            <a:pPr marL="0" indent="0">
              <a:buNone/>
            </a:pPr>
            <a:r>
              <a:rPr lang="en-GB" sz="2400" dirty="0">
                <a:solidFill>
                  <a:schemeClr val="bg1"/>
                </a:solidFill>
              </a:rPr>
              <a:t>The British tend to add “and” in large numbers between hundreds and tens, including in years (“two thousand and ten”/ “two thousand ten”). Americans are more likely to use “hundred” for numbers over a thousand, including quite big numbers (“four thousand five hundred”/ “forty five hundred” or “four thousand five hundred</a:t>
            </a:r>
            <a:r>
              <a:rPr lang="en-GB" sz="2400" dirty="0" smtClean="0">
                <a:solidFill>
                  <a:schemeClr val="bg1"/>
                </a:solidFill>
              </a:rPr>
              <a:t>”).</a:t>
            </a:r>
            <a:endParaRPr lang="en-GB" sz="2400" dirty="0">
              <a:solidFill>
                <a:schemeClr val="bg1"/>
              </a:solidFill>
            </a:endParaRPr>
          </a:p>
          <a:p>
            <a:pPr marL="0" indent="0">
              <a:buNone/>
            </a:pPr>
            <a:r>
              <a:rPr lang="en-GB" sz="2400" dirty="0">
                <a:solidFill>
                  <a:schemeClr val="bg1"/>
                </a:solidFill>
              </a:rPr>
              <a:t>Although it is now extinct, the traditional British billion used to mean a million </a:t>
            </a:r>
            <a:r>
              <a:rPr lang="en-GB" sz="2400" dirty="0" err="1">
                <a:solidFill>
                  <a:schemeClr val="bg1"/>
                </a:solidFill>
              </a:rPr>
              <a:t>million</a:t>
            </a:r>
            <a:r>
              <a:rPr lang="en-GB" sz="2400" dirty="0">
                <a:solidFill>
                  <a:schemeClr val="bg1"/>
                </a:solidFill>
              </a:rPr>
              <a:t> (“1,000,000,000,000”, now called a trillion). </a:t>
            </a:r>
            <a:endParaRPr lang="tr-TR" sz="2400" dirty="0" smtClean="0">
              <a:solidFill>
                <a:schemeClr val="bg1"/>
              </a:solidFill>
            </a:endParaRPr>
          </a:p>
        </p:txBody>
      </p:sp>
      <p:sp>
        <p:nvSpPr>
          <p:cNvPr id="2" name="Dikdörtgen 1"/>
          <p:cNvSpPr/>
          <p:nvPr/>
        </p:nvSpPr>
        <p:spPr>
          <a:xfrm>
            <a:off x="3189951" y="4564369"/>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2258121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08475" y="52118"/>
            <a:ext cx="5031031" cy="857250"/>
          </a:xfrm>
        </p:spPr>
        <p:txBody>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296260" y="1350110"/>
            <a:ext cx="8551481" cy="3423432"/>
          </a:xfrm>
        </p:spPr>
        <p:txBody>
          <a:bodyPr>
            <a:normAutofit fontScale="85000" lnSpcReduction="20000"/>
          </a:bodyPr>
          <a:lstStyle/>
          <a:p>
            <a:pPr marL="0" indent="0">
              <a:buNone/>
            </a:pPr>
            <a:r>
              <a:rPr lang="en-GB" dirty="0">
                <a:solidFill>
                  <a:schemeClr val="bg1"/>
                </a:solidFill>
              </a:rPr>
              <a:t>Americans use “zero” for almost any use of “0”, but there are many British variations, including</a:t>
            </a:r>
            <a:r>
              <a:rPr lang="en-GB" dirty="0" smtClean="0">
                <a:solidFill>
                  <a:schemeClr val="bg1"/>
                </a:solidFill>
              </a:rPr>
              <a:t>:</a:t>
            </a:r>
            <a:endParaRPr lang="en-GB" dirty="0">
              <a:solidFill>
                <a:schemeClr val="bg1"/>
              </a:solidFill>
            </a:endParaRPr>
          </a:p>
          <a:p>
            <a:pPr marL="0" indent="0">
              <a:buNone/>
            </a:pPr>
            <a:r>
              <a:rPr lang="en-GB" dirty="0">
                <a:solidFill>
                  <a:schemeClr val="bg1"/>
                </a:solidFill>
              </a:rPr>
              <a:t>British usually use “oh” in telephone numbers where Americans might say “zero” (“oh seven nine two”/ “zero seven nine two”)</a:t>
            </a:r>
          </a:p>
          <a:p>
            <a:pPr marL="0" indent="0">
              <a:buNone/>
            </a:pPr>
            <a:r>
              <a:rPr lang="en-GB" dirty="0">
                <a:solidFill>
                  <a:schemeClr val="bg1"/>
                </a:solidFill>
              </a:rPr>
              <a:t>The British use “nil” for scores in some sports such as soccer (e.g. “three nil”/ “three zero”)</a:t>
            </a:r>
          </a:p>
          <a:p>
            <a:pPr marL="0" indent="0">
              <a:buNone/>
            </a:pPr>
            <a:r>
              <a:rPr lang="en-GB" dirty="0">
                <a:solidFill>
                  <a:schemeClr val="bg1"/>
                </a:solidFill>
              </a:rPr>
              <a:t>The British also use “nought”, especially in decimals (“nought point oh five”/ “zero point zero five”), but also in expressions like “from nought to sixty (miles per hour) in six seconds” and “for ages nought to seven”</a:t>
            </a:r>
            <a:endParaRPr lang="tr-TR" dirty="0" smtClean="0">
              <a:solidFill>
                <a:schemeClr val="bg1"/>
              </a:solidFill>
            </a:endParaRPr>
          </a:p>
        </p:txBody>
      </p:sp>
      <p:sp>
        <p:nvSpPr>
          <p:cNvPr id="2" name="Dikdörtgen 1"/>
          <p:cNvSpPr/>
          <p:nvPr/>
        </p:nvSpPr>
        <p:spPr>
          <a:xfrm>
            <a:off x="3197656" y="4404210"/>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38340287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1180" y="52118"/>
            <a:ext cx="4878326" cy="857250"/>
          </a:xfrm>
        </p:spPr>
        <p:txBody>
          <a:bodyPr>
            <a:normAutofit/>
          </a:bodyPr>
          <a:lstStyle/>
          <a:p>
            <a:pPr algn="l"/>
            <a:r>
              <a:rPr lang="tr-TR" dirty="0" smtClean="0"/>
              <a:t>Time and </a:t>
            </a:r>
            <a:r>
              <a:rPr lang="tr-TR" dirty="0" err="1" smtClean="0"/>
              <a:t>Dates</a:t>
            </a:r>
            <a:endParaRPr lang="en-US" dirty="0"/>
          </a:p>
        </p:txBody>
      </p:sp>
      <p:sp>
        <p:nvSpPr>
          <p:cNvPr id="3" name="İçerik Yer Tutucusu 2"/>
          <p:cNvSpPr>
            <a:spLocks noGrp="1"/>
          </p:cNvSpPr>
          <p:nvPr>
            <p:ph idx="1"/>
          </p:nvPr>
        </p:nvSpPr>
        <p:spPr>
          <a:xfrm>
            <a:off x="448966" y="1502814"/>
            <a:ext cx="8398776" cy="3512215"/>
          </a:xfrm>
        </p:spPr>
        <p:txBody>
          <a:bodyPr>
            <a:normAutofit/>
          </a:bodyPr>
          <a:lstStyle/>
          <a:p>
            <a:pPr marL="0" indent="0">
              <a:buNone/>
            </a:pPr>
            <a:r>
              <a:rPr lang="en-GB" sz="2400" dirty="0">
                <a:solidFill>
                  <a:schemeClr val="bg1"/>
                </a:solidFill>
              </a:rPr>
              <a:t>In addition to the use of “nil” in British English sports scores, there is also a difference in the order in which the scores are given. </a:t>
            </a:r>
            <a:endParaRPr lang="tr-TR" sz="2400" dirty="0" smtClean="0">
              <a:solidFill>
                <a:schemeClr val="bg1"/>
              </a:solidFill>
            </a:endParaRPr>
          </a:p>
          <a:p>
            <a:pPr marL="0" indent="0">
              <a:buNone/>
            </a:pPr>
            <a:r>
              <a:rPr lang="en-GB" sz="2400" dirty="0" smtClean="0">
                <a:solidFill>
                  <a:schemeClr val="bg1"/>
                </a:solidFill>
              </a:rPr>
              <a:t>In </a:t>
            </a:r>
            <a:r>
              <a:rPr lang="en-GB" sz="2400" dirty="0">
                <a:solidFill>
                  <a:schemeClr val="bg1"/>
                </a:solidFill>
              </a:rPr>
              <a:t>American sports such as baseball and American football, the home team’s score is given last, whereas in all sports in the UK it is the other way around. This means that if a British person writes or says “7-1” they always mean that the home team won, but if for an American “7-1” may mean that the visiting team won (depending on what sport they are talking about).</a:t>
            </a:r>
            <a:endParaRPr lang="tr-TR" sz="2400" dirty="0" smtClean="0">
              <a:solidFill>
                <a:schemeClr val="bg1"/>
              </a:solidFill>
            </a:endParaRPr>
          </a:p>
        </p:txBody>
      </p:sp>
      <p:sp>
        <p:nvSpPr>
          <p:cNvPr id="2" name="Dikdörtgen 1"/>
          <p:cNvSpPr/>
          <p:nvPr/>
        </p:nvSpPr>
        <p:spPr>
          <a:xfrm>
            <a:off x="3221879" y="4588876"/>
            <a:ext cx="2161554" cy="276999"/>
          </a:xfrm>
          <a:prstGeom prst="rect">
            <a:avLst/>
          </a:prstGeom>
        </p:spPr>
        <p:txBody>
          <a:bodyPr wrap="none">
            <a:spAutoFit/>
          </a:bodyPr>
          <a:lstStyle/>
          <a:p>
            <a:r>
              <a:rPr lang="tr-TR" sz="1200" dirty="0">
                <a:solidFill>
                  <a:schemeClr val="bg1"/>
                </a:solidFill>
              </a:rPr>
              <a:t>https://www.usingenglish.com/</a:t>
            </a:r>
          </a:p>
        </p:txBody>
      </p:sp>
    </p:spTree>
    <p:extLst>
      <p:ext uri="{BB962C8B-B14F-4D97-AF65-F5344CB8AC3E}">
        <p14:creationId xmlns:p14="http://schemas.microsoft.com/office/powerpoint/2010/main" val="8077209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2744</Words>
  <Application>Microsoft Office PowerPoint</Application>
  <PresentationFormat>Ekran Gösterisi (16:9)</PresentationFormat>
  <Paragraphs>371</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Office Theme</vt:lpstr>
      <vt:lpstr>British English vs. American English</vt:lpstr>
      <vt:lpstr>Topics</vt:lpstr>
      <vt:lpstr>Introduction</vt:lpstr>
      <vt:lpstr>Introduction</vt:lpstr>
      <vt:lpstr>Introduction</vt:lpstr>
      <vt:lpstr>Pronounciation Differences</vt:lpstr>
      <vt:lpstr>Grammar Differences</vt:lpstr>
      <vt:lpstr>Grammar Differences</vt:lpstr>
      <vt:lpstr>Grammar Differences</vt:lpstr>
      <vt:lpstr>Grammar Differences</vt:lpstr>
      <vt:lpstr>Grammar Differences</vt:lpstr>
      <vt:lpstr>Grammar Differences</vt:lpstr>
      <vt:lpstr>Grammar Differences</vt:lpstr>
      <vt:lpstr>Grammar Differences</vt:lpstr>
      <vt:lpstr>Grammar Differences</vt:lpstr>
      <vt:lpstr>Grammar Differences</vt:lpstr>
      <vt:lpstr>Grammar Differences</vt:lpstr>
      <vt:lpstr>Vocabulary Differences</vt:lpstr>
      <vt:lpstr>Vocabulary Differences</vt:lpstr>
      <vt:lpstr>Vocabulary Differences</vt:lpstr>
      <vt:lpstr>Vocabulary Differences</vt:lpstr>
      <vt:lpstr>Vocabulary Differences</vt:lpstr>
      <vt:lpstr>Vocabulary Differences</vt:lpstr>
      <vt:lpstr>Vocabulary Differences</vt:lpstr>
      <vt:lpstr>Vocabulary Differences</vt:lpstr>
      <vt:lpstr>Vocabulary Differences</vt:lpstr>
      <vt:lpstr>Vocabulary Differences</vt:lpstr>
      <vt:lpstr>Vocabulary Differences</vt:lpstr>
      <vt:lpstr>Spelling Differences</vt:lpstr>
      <vt:lpstr>Time and Dates</vt:lpstr>
      <vt:lpstr>Time and Dates</vt:lpstr>
      <vt:lpstr>Time and Dates</vt:lpstr>
      <vt:lpstr>Time and Dates</vt:lpstr>
      <vt:lpstr>Time and Dates</vt:lpstr>
      <vt:lpstr>Time and Dates</vt:lpstr>
      <vt:lpstr>Time and Dates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2023-07-17T20:43:46Z</dcterms:modified>
</cp:coreProperties>
</file>