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20"/>
  </p:notesMasterIdLst>
  <p:sldIdLst>
    <p:sldId id="256" r:id="rId2"/>
    <p:sldId id="259" r:id="rId3"/>
    <p:sldId id="260" r:id="rId4"/>
    <p:sldId id="261" r:id="rId5"/>
    <p:sldId id="262" r:id="rId6"/>
    <p:sldId id="263" r:id="rId7"/>
    <p:sldId id="264" r:id="rId8"/>
    <p:sldId id="265" r:id="rId9"/>
    <p:sldId id="268" r:id="rId10"/>
    <p:sldId id="269" r:id="rId11"/>
    <p:sldId id="266" r:id="rId12"/>
    <p:sldId id="267" r:id="rId13"/>
    <p:sldId id="274" r:id="rId14"/>
    <p:sldId id="270" r:id="rId15"/>
    <p:sldId id="271" r:id="rId16"/>
    <p:sldId id="272" r:id="rId17"/>
    <p:sldId id="273" r:id="rId18"/>
    <p:sldId id="275" r:id="rId19"/>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33A1F"/>
    <a:srgbClr val="9EFF29"/>
    <a:srgbClr val="003635"/>
    <a:srgbClr val="D6370C"/>
    <a:srgbClr val="0000CC"/>
    <a:srgbClr val="1D3A00"/>
    <a:srgbClr val="FF856D"/>
    <a:srgbClr val="FF2549"/>
    <a:srgbClr val="005856"/>
    <a:srgbClr val="0070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p:scale>
          <a:sx n="95" d="100"/>
          <a:sy n="95" d="100"/>
        </p:scale>
        <p:origin x="-2094" y="-972"/>
      </p:cViewPr>
      <p:guideLst>
        <p:guide orient="horz" pos="1620"/>
        <p:guide pos="2880"/>
      </p:guideLst>
    </p:cSldViewPr>
  </p:slideViewPr>
  <p:notesTextViewPr>
    <p:cViewPr>
      <p:scale>
        <a:sx n="1" d="1"/>
        <a:sy n="1" d="1"/>
      </p:scale>
      <p:origin x="0" y="0"/>
    </p:cViewPr>
  </p:notesTextViewPr>
  <p:gridSpacing cx="152705" cy="152705"/>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62"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8D18E60-4300-4729-A0D7-6AB984C3922D}" type="datetimeFigureOut">
              <a:rPr lang="en-US" smtClean="0"/>
              <a:t>11/16/2022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F533E96-F078-4B3D-A8F4-F1AF21EBC357}" type="slidenum">
              <a:rPr lang="en-US" smtClean="0"/>
              <a:t>‹#›</a:t>
            </a:fld>
            <a:endParaRPr lang="en-US"/>
          </a:p>
        </p:txBody>
      </p:sp>
    </p:spTree>
    <p:extLst>
      <p:ext uri="{BB962C8B-B14F-4D97-AF65-F5344CB8AC3E}">
        <p14:creationId xmlns:p14="http://schemas.microsoft.com/office/powerpoint/2010/main" val="28443001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553063" y="2794820"/>
            <a:ext cx="8067369" cy="1592824"/>
          </a:xfrm>
          <a:noFill/>
          <a:effectLst>
            <a:outerShdw blurRad="50800" dist="38100" dir="2700000" algn="tl" rotWithShape="0">
              <a:prstClr val="black">
                <a:alpha val="40000"/>
              </a:prstClr>
            </a:outerShdw>
          </a:effectLst>
        </p:spPr>
        <p:txBody>
          <a:bodyPr>
            <a:normAutofit/>
          </a:bodyPr>
          <a:lstStyle>
            <a:lvl1pPr algn="r">
              <a:defRPr sz="3600">
                <a:solidFill>
                  <a:schemeClr val="bg1"/>
                </a:solidFill>
              </a:defRPr>
            </a:lvl1pPr>
          </a:lstStyle>
          <a:p>
            <a:r>
              <a:rPr lang="en-US" dirty="0"/>
              <a:t>Click to edit </a:t>
            </a:r>
            <a:r>
              <a:rPr lang="en-US" dirty="0" smtClean="0"/>
              <a:t/>
            </a:r>
            <a:br>
              <a:rPr lang="en-US" dirty="0" smtClean="0"/>
            </a:br>
            <a:r>
              <a:rPr lang="en-US" dirty="0" smtClean="0"/>
              <a:t>Master </a:t>
            </a:r>
            <a:r>
              <a:rPr lang="en-US" dirty="0"/>
              <a:t>title style</a:t>
            </a:r>
          </a:p>
        </p:txBody>
      </p:sp>
      <p:sp>
        <p:nvSpPr>
          <p:cNvPr id="3" name="Subtitle 2"/>
          <p:cNvSpPr>
            <a:spLocks noGrp="1"/>
          </p:cNvSpPr>
          <p:nvPr>
            <p:ph type="subTitle" idx="1"/>
          </p:nvPr>
        </p:nvSpPr>
        <p:spPr>
          <a:xfrm>
            <a:off x="575188" y="2131143"/>
            <a:ext cx="8082115" cy="678426"/>
          </a:xfrm>
        </p:spPr>
        <p:txBody>
          <a:bodyPr>
            <a:normAutofit/>
          </a:bodyPr>
          <a:lstStyle>
            <a:lvl1pPr marL="0" indent="0" algn="r">
              <a:buNone/>
              <a:defRPr sz="2800" b="0" i="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a:t>
            </a:r>
            <a:r>
              <a:rPr lang="en-US" dirty="0" smtClean="0"/>
              <a:t>Master </a:t>
            </a:r>
            <a:r>
              <a:rPr lang="en-US" dirty="0"/>
              <a:t>subtitle style</a:t>
            </a:r>
          </a:p>
        </p:txBody>
      </p:sp>
      <p:sp>
        <p:nvSpPr>
          <p:cNvPr id="4" name="Date Placeholder 3"/>
          <p:cNvSpPr>
            <a:spLocks noGrp="1"/>
          </p:cNvSpPr>
          <p:nvPr>
            <p:ph type="dt" sz="half" idx="10"/>
          </p:nvPr>
        </p:nvSpPr>
        <p:spPr/>
        <p:txBody>
          <a:bodyPr/>
          <a:lstStyle/>
          <a:p>
            <a:fld id="{53074F12-AA26-4AC8-9962-C36BB8F32554}" type="datetimeFigureOut">
              <a:rPr lang="en-US" smtClean="0"/>
              <a:pPr/>
              <a:t>11/16/2022</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2538751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49826" y="180091"/>
            <a:ext cx="8259098" cy="763526"/>
          </a:xfrm>
        </p:spPr>
        <p:txBody>
          <a:bodyPr>
            <a:normAutofit/>
          </a:bodyPr>
          <a:lstStyle>
            <a:lvl1pPr algn="r">
              <a:defRPr sz="3600" baseline="0">
                <a:solidFill>
                  <a:schemeClr val="bg1"/>
                </a:solidFill>
                <a:effectLst>
                  <a:outerShdw blurRad="50800" dist="38100" dir="2700000" algn="tl" rotWithShape="0">
                    <a:prstClr val="black">
                      <a:alpha val="40000"/>
                    </a:prstClr>
                  </a:outerShdw>
                </a:effectLst>
              </a:defRPr>
            </a:lvl1pPr>
          </a:lstStyle>
          <a:p>
            <a:r>
              <a:rPr lang="en-US" dirty="0"/>
              <a:t>Click to edit Master title style</a:t>
            </a:r>
          </a:p>
        </p:txBody>
      </p:sp>
      <p:sp>
        <p:nvSpPr>
          <p:cNvPr id="3" name="Content Placeholder 2"/>
          <p:cNvSpPr>
            <a:spLocks noGrp="1"/>
          </p:cNvSpPr>
          <p:nvPr>
            <p:ph idx="1"/>
          </p:nvPr>
        </p:nvSpPr>
        <p:spPr>
          <a:xfrm>
            <a:off x="448966" y="1098755"/>
            <a:ext cx="8246070" cy="3763567"/>
          </a:xfrm>
        </p:spPr>
        <p:txBody>
          <a:bodyPr/>
          <a:lstStyle>
            <a:lvl1pPr algn="l">
              <a:defRPr sz="2800">
                <a:solidFill>
                  <a:schemeClr val="tx1"/>
                </a:solidFill>
              </a:defRPr>
            </a:lvl1pPr>
            <a:lvl2pPr algn="l">
              <a:defRPr>
                <a:solidFill>
                  <a:schemeClr val="tx1"/>
                </a:solidFill>
              </a:defRPr>
            </a:lvl2pPr>
            <a:lvl3pPr algn="l">
              <a:defRPr>
                <a:solidFill>
                  <a:schemeClr val="tx1"/>
                </a:solidFill>
              </a:defRPr>
            </a:lvl3pPr>
            <a:lvl4pPr algn="l">
              <a:defRPr>
                <a:solidFill>
                  <a:schemeClr val="tx1"/>
                </a:solidFill>
              </a:defRPr>
            </a:lvl4pPr>
            <a:lvl5pPr algn="l">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53074F12-AA26-4AC8-9962-C36BB8F32554}" type="datetimeFigureOut">
              <a:rPr lang="en-US" smtClean="0"/>
              <a:pPr/>
              <a:t>11/16/2022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16644713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013447" y="443407"/>
            <a:ext cx="6658607" cy="725349"/>
          </a:xfrm>
        </p:spPr>
        <p:txBody>
          <a:bodyPr>
            <a:normAutofit/>
          </a:bodyPr>
          <a:lstStyle>
            <a:lvl1pPr algn="l">
              <a:defRPr sz="3600">
                <a:solidFill>
                  <a:srgbClr val="0070C0"/>
                </a:solidFill>
                <a:effectLst>
                  <a:outerShdw blurRad="50800" dist="38100" dir="2700000" algn="tl" rotWithShape="0">
                    <a:prstClr val="black">
                      <a:alpha val="40000"/>
                    </a:prstClr>
                  </a:outerShdw>
                </a:effectLst>
              </a:defRPr>
            </a:lvl1pPr>
          </a:lstStyle>
          <a:p>
            <a:r>
              <a:rPr lang="en-US" dirty="0"/>
              <a:t>Click to edit Master title style</a:t>
            </a:r>
          </a:p>
        </p:txBody>
      </p:sp>
      <p:sp>
        <p:nvSpPr>
          <p:cNvPr id="3" name="Content Placeholder 2"/>
          <p:cNvSpPr>
            <a:spLocks noGrp="1"/>
          </p:cNvSpPr>
          <p:nvPr>
            <p:ph idx="1"/>
          </p:nvPr>
        </p:nvSpPr>
        <p:spPr>
          <a:xfrm>
            <a:off x="2005781" y="1177436"/>
            <a:ext cx="6681021" cy="3511061"/>
          </a:xfrm>
        </p:spPr>
        <p:txBody>
          <a:bodyPr/>
          <a:lstStyle>
            <a:lvl1pPr>
              <a:defRPr sz="280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53074F12-AA26-4AC8-9962-C36BB8F32554}" type="datetimeFigureOut">
              <a:rPr lang="en-US" smtClean="0"/>
              <a:pPr/>
              <a:t>11/16/2022</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16293913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3074F12-AA26-4AC8-9962-C36BB8F32554}" type="datetimeFigureOut">
              <a:rPr lang="en-US" smtClean="0"/>
              <a:pPr/>
              <a:t>11/16/2022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8634415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3074F12-AA26-4AC8-9962-C36BB8F32554}" type="datetimeFigureOut">
              <a:rPr lang="en-US" smtClean="0"/>
              <a:pPr/>
              <a:t>11/16/2022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5567918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17943" y="175783"/>
            <a:ext cx="8093365" cy="763525"/>
          </a:xfrm>
        </p:spPr>
        <p:txBody>
          <a:bodyPr>
            <a:normAutofit/>
          </a:bodyPr>
          <a:lstStyle>
            <a:lvl1pPr algn="r">
              <a:defRPr sz="3600" baseline="0">
                <a:solidFill>
                  <a:schemeClr val="bg1"/>
                </a:solidFill>
                <a:effectLst>
                  <a:outerShdw blurRad="50800" dist="38100" dir="2700000" algn="tl" rotWithShape="0">
                    <a:prstClr val="black">
                      <a:alpha val="40000"/>
                    </a:prstClr>
                  </a:outerShdw>
                </a:effectLst>
              </a:defRPr>
            </a:lvl1pPr>
          </a:lstStyle>
          <a:p>
            <a:r>
              <a:rPr lang="en-US" dirty="0"/>
              <a:t>Click to edit Master title style</a:t>
            </a:r>
          </a:p>
        </p:txBody>
      </p:sp>
      <p:sp>
        <p:nvSpPr>
          <p:cNvPr id="3" name="Text Placeholder 2"/>
          <p:cNvSpPr>
            <a:spLocks noGrp="1"/>
          </p:cNvSpPr>
          <p:nvPr>
            <p:ph type="body" idx="1"/>
          </p:nvPr>
        </p:nvSpPr>
        <p:spPr>
          <a:xfrm>
            <a:off x="536879" y="1508033"/>
            <a:ext cx="4040188" cy="479822"/>
          </a:xfrm>
        </p:spPr>
        <p:txBody>
          <a:bodyPr anchor="b"/>
          <a:lstStyle>
            <a:lvl1pPr marL="0" indent="0" algn="ctr">
              <a:buNone/>
              <a:defRPr sz="2400" b="1">
                <a:solidFill>
                  <a:srgbClr val="0070C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536879" y="1980430"/>
            <a:ext cx="4040188" cy="2276294"/>
          </a:xfrm>
        </p:spPr>
        <p:txBody>
          <a:bodyPr/>
          <a:lstStyle>
            <a:lvl1pPr algn="ctr">
              <a:defRPr sz="2400">
                <a:solidFill>
                  <a:schemeClr val="tx1"/>
                </a:solidFill>
              </a:defRPr>
            </a:lvl1pPr>
            <a:lvl2pPr algn="ctr">
              <a:defRPr sz="2000">
                <a:solidFill>
                  <a:schemeClr val="tx1"/>
                </a:solidFill>
              </a:defRPr>
            </a:lvl2pPr>
            <a:lvl3pPr algn="ctr">
              <a:defRPr sz="1800">
                <a:solidFill>
                  <a:schemeClr val="tx1"/>
                </a:solidFill>
              </a:defRPr>
            </a:lvl3pPr>
            <a:lvl4pPr algn="ctr">
              <a:defRPr sz="1600">
                <a:solidFill>
                  <a:schemeClr val="tx1"/>
                </a:solidFill>
              </a:defRPr>
            </a:lvl4pPr>
            <a:lvl5pPr algn="ctr">
              <a:defRPr sz="1600">
                <a:solidFill>
                  <a:schemeClr val="tx1"/>
                </a:solidFill>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572000" y="1508033"/>
            <a:ext cx="4041775" cy="479822"/>
          </a:xfrm>
        </p:spPr>
        <p:txBody>
          <a:bodyPr anchor="b"/>
          <a:lstStyle>
            <a:lvl1pPr marL="0" indent="0" algn="ctr">
              <a:buNone/>
              <a:defRPr sz="2400" b="1">
                <a:solidFill>
                  <a:srgbClr val="0070C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572000" y="1980430"/>
            <a:ext cx="4041775" cy="2276294"/>
          </a:xfrm>
        </p:spPr>
        <p:txBody>
          <a:bodyPr/>
          <a:lstStyle>
            <a:lvl1pPr algn="ctr">
              <a:defRPr sz="2400">
                <a:solidFill>
                  <a:schemeClr val="tx1"/>
                </a:solidFill>
              </a:defRPr>
            </a:lvl1pPr>
            <a:lvl2pPr algn="ctr">
              <a:defRPr sz="2000">
                <a:solidFill>
                  <a:schemeClr val="tx1"/>
                </a:solidFill>
              </a:defRPr>
            </a:lvl2pPr>
            <a:lvl3pPr algn="ctr">
              <a:defRPr sz="1800">
                <a:solidFill>
                  <a:schemeClr val="tx1"/>
                </a:solidFill>
              </a:defRPr>
            </a:lvl3pPr>
            <a:lvl4pPr algn="ctr">
              <a:defRPr sz="1600">
                <a:solidFill>
                  <a:schemeClr val="tx1"/>
                </a:solidFill>
              </a:defRPr>
            </a:lvl4pPr>
            <a:lvl5pPr algn="ctr">
              <a:defRPr sz="1600">
                <a:solidFill>
                  <a:schemeClr val="tx1"/>
                </a:solidFill>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53074F12-AA26-4AC8-9962-C36BB8F32554}" type="datetimeFigureOut">
              <a:rPr lang="en-US" smtClean="0"/>
              <a:pPr/>
              <a:t>11/16/2022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41229119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3074F12-AA26-4AC8-9962-C36BB8F32554}" type="datetimeFigureOut">
              <a:rPr lang="en-US" smtClean="0"/>
              <a:pPr/>
              <a:t>11/16/2022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0297731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3074F12-AA26-4AC8-9962-C36BB8F32554}" type="datetimeFigureOut">
              <a:rPr lang="en-US" smtClean="0"/>
              <a:pPr/>
              <a:t>11/16/2022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42518640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3074F12-AA26-4AC8-9962-C36BB8F32554}" type="datetimeFigureOut">
              <a:rPr lang="en-US" smtClean="0"/>
              <a:pPr/>
              <a:t>11/16/2022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1744526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3074F12-AA26-4AC8-9962-C36BB8F32554}" type="datetimeFigureOut">
              <a:rPr lang="en-US" smtClean="0"/>
              <a:pPr/>
              <a:t>11/16/2022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4776078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3074F12-AA26-4AC8-9962-C36BB8F32554}" type="datetimeFigureOut">
              <a:rPr lang="en-US" smtClean="0"/>
              <a:pPr/>
              <a:t>11/16/2022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4286657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3074F12-AA26-4AC8-9962-C36BB8F32554}" type="datetimeFigureOut">
              <a:rPr lang="en-US" smtClean="0"/>
              <a:pPr/>
              <a:t>11/16/2022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pic>
        <p:nvPicPr>
          <p:cNvPr id="7" name="Picture 6" descr="E:\websites\free-power-point-templates\2012\logos.png">
            <a:extLst>
              <a:ext uri="{FF2B5EF4-FFF2-40B4-BE49-F238E27FC236}">
                <a16:creationId xmlns="" xmlns:a16="http://schemas.microsoft.com/office/drawing/2014/main" id="{08B89D22-1D6E-450B-881F-4D2A4C527F72}"/>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tretch>
            <a:fillRect/>
          </a:stretch>
        </p:blipFill>
        <p:spPr bwMode="auto">
          <a:xfrm>
            <a:off x="3808475" y="2326213"/>
            <a:ext cx="1463784" cy="526961"/>
          </a:xfrm>
          <a:prstGeom prst="rect">
            <a:avLst/>
          </a:prstGeom>
          <a:noFill/>
          <a:ln>
            <a:no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936099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53074F12-AA26-4AC8-9962-C36BB8F32554}" type="datetimeFigureOut">
              <a:rPr lang="en-US" smtClean="0"/>
              <a:pPr/>
              <a:t>11/16/2022</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B82CCC60-E8CD-4174-8B1A-7DF615B22EEF}" type="slidenum">
              <a:rPr lang="en-US" smtClean="0"/>
              <a:pPr/>
              <a:t>‹#›</a:t>
            </a:fld>
            <a:endParaRPr lang="en-US"/>
          </a:p>
        </p:txBody>
      </p:sp>
      <p:sp>
        <p:nvSpPr>
          <p:cNvPr id="7" name="TextBox 6">
            <a:extLst>
              <a:ext uri="{FF2B5EF4-FFF2-40B4-BE49-F238E27FC236}">
                <a16:creationId xmlns="" xmlns:a16="http://schemas.microsoft.com/office/drawing/2014/main" id="{11E867DF-3DCA-4725-94F0-F2B6BD747A82}"/>
              </a:ext>
            </a:extLst>
          </p:cNvPr>
          <p:cNvSpPr txBox="1"/>
          <p:nvPr userDrawn="1"/>
        </p:nvSpPr>
        <p:spPr>
          <a:xfrm>
            <a:off x="-9150" y="5213747"/>
            <a:ext cx="8389625" cy="523220"/>
          </a:xfrm>
          <a:prstGeom prst="rect">
            <a:avLst/>
          </a:prstGeom>
          <a:noFill/>
        </p:spPr>
        <p:txBody>
          <a:bodyPr wrap="square" rtlCol="0">
            <a:spAutoFit/>
          </a:bodyPr>
          <a:lstStyle/>
          <a:p>
            <a:r>
              <a:rPr lang="en-US" sz="1400" dirty="0">
                <a:solidFill>
                  <a:schemeClr val="bg1">
                    <a:lumMod val="65000"/>
                  </a:schemeClr>
                </a:solidFill>
              </a:rPr>
              <a:t>This presentation uses a free template provided by FPPT.com</a:t>
            </a:r>
          </a:p>
          <a:p>
            <a:r>
              <a:rPr lang="en-US" sz="1400" dirty="0">
                <a:solidFill>
                  <a:schemeClr val="bg1">
                    <a:lumMod val="65000"/>
                  </a:schemeClr>
                </a:solidFill>
              </a:rPr>
              <a:t>www.free-power-point-templates.com</a:t>
            </a:r>
          </a:p>
        </p:txBody>
      </p:sp>
    </p:spTree>
    <p:extLst>
      <p:ext uri="{BB962C8B-B14F-4D97-AF65-F5344CB8AC3E}">
        <p14:creationId xmlns:p14="http://schemas.microsoft.com/office/powerpoint/2010/main" val="19440393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426487" y="2816942"/>
            <a:ext cx="5267681" cy="1489587"/>
          </a:xfrm>
        </p:spPr>
        <p:txBody>
          <a:bodyPr>
            <a:normAutofit/>
          </a:bodyPr>
          <a:lstStyle/>
          <a:p>
            <a:r>
              <a:rPr lang="tr-TR" dirty="0"/>
              <a:t>ARAŞTIRMA TEKLİFİ </a:t>
            </a:r>
            <a:r>
              <a:rPr lang="tr-TR" dirty="0" smtClean="0"/>
              <a:t>(TEZ ÖNERİSİ) YAZMA</a:t>
            </a:r>
            <a:endParaRPr lang="tr-TR" dirty="0"/>
          </a:p>
        </p:txBody>
      </p:sp>
    </p:spTree>
    <p:extLst>
      <p:ext uri="{BB962C8B-B14F-4D97-AF65-F5344CB8AC3E}">
        <p14:creationId xmlns:p14="http://schemas.microsoft.com/office/powerpoint/2010/main" val="3639203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9" name="Rectangle 5"/>
          <p:cNvSpPr>
            <a:spLocks noChangeArrowheads="1"/>
          </p:cNvSpPr>
          <p:nvPr/>
        </p:nvSpPr>
        <p:spPr bwMode="auto">
          <a:xfrm>
            <a:off x="5550458" y="130629"/>
            <a:ext cx="3490636" cy="584775"/>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spAutoFit/>
          </a:bodyPr>
          <a:lstStyle/>
          <a:p>
            <a:pPr>
              <a:defRPr/>
            </a:pPr>
            <a:r>
              <a:rPr lang="tr-TR" sz="3200" b="1" dirty="0" smtClean="0">
                <a:solidFill>
                  <a:schemeClr val="bg1"/>
                </a:solidFill>
              </a:rPr>
              <a:t>Araştırma</a:t>
            </a:r>
            <a:r>
              <a:rPr lang="tr-TR" sz="3200" b="1" dirty="0" smtClean="0"/>
              <a:t> </a:t>
            </a:r>
            <a:r>
              <a:rPr lang="tr-TR" sz="3200" b="1" dirty="0" smtClean="0">
                <a:solidFill>
                  <a:schemeClr val="bg1"/>
                </a:solidFill>
              </a:rPr>
              <a:t>Problemi</a:t>
            </a:r>
            <a:endParaRPr lang="tr-TR" sz="3200" b="1" dirty="0">
              <a:solidFill>
                <a:schemeClr val="bg1"/>
              </a:solidFill>
            </a:endParaRPr>
          </a:p>
        </p:txBody>
      </p:sp>
      <p:sp>
        <p:nvSpPr>
          <p:cNvPr id="10243" name="Rectangle 3"/>
          <p:cNvSpPr>
            <a:spLocks noChangeArrowheads="1"/>
          </p:cNvSpPr>
          <p:nvPr/>
        </p:nvSpPr>
        <p:spPr bwMode="auto">
          <a:xfrm>
            <a:off x="185266" y="1055076"/>
            <a:ext cx="8572500" cy="40884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lstStyle/>
          <a:p>
            <a:pPr algn="just">
              <a:buFontTx/>
              <a:buChar char="•"/>
            </a:pPr>
            <a:r>
              <a:rPr lang="tr-TR" sz="2400" dirty="0"/>
              <a:t>Araştırma faaliyetine nasıl başlanacağı, birçok yeni araştırmacı için zorlu bir mücadeledir. Genellikle, araştırma süreci bir fikirden, çözülmemiş bir problemden, hipotezden veya araştırmacı veya başka biri tarafından yapılmış önceki araştırmanın devamından hareket eder. Deneyimli bir bilim adamı için bile ilk düşünceler bulanık ve fikirler belirsiz olabilir. Fikir etkileyici görünebilir, ancak genellikle kaynakları abartıyor veya zamanı hafife alıyor. Başlangıçta, araştırmacılar belirli bir problem hakkında yalnızca genel ve yaygın bir fikre sahip olabilirler, ancak sonunda problemin doğası hakkında net bir fikre sahip olmaları gerekir. Aksi takdirde, bir araştırma gündemiyle sorunu çözmede pek fazla ilerleyemezler.</a:t>
            </a:r>
            <a:endParaRPr lang="tr-TR" sz="2400" dirty="0"/>
          </a:p>
        </p:txBody>
      </p:sp>
    </p:spTree>
    <p:extLst>
      <p:ext uri="{BB962C8B-B14F-4D97-AF65-F5344CB8AC3E}">
        <p14:creationId xmlns:p14="http://schemas.microsoft.com/office/powerpoint/2010/main" val="38830944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9" name="Rectangle 5"/>
          <p:cNvSpPr>
            <a:spLocks noChangeArrowheads="1"/>
          </p:cNvSpPr>
          <p:nvPr/>
        </p:nvSpPr>
        <p:spPr bwMode="auto">
          <a:xfrm>
            <a:off x="5550458" y="130629"/>
            <a:ext cx="3490636" cy="584775"/>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spAutoFit/>
          </a:bodyPr>
          <a:lstStyle/>
          <a:p>
            <a:pPr>
              <a:defRPr/>
            </a:pPr>
            <a:r>
              <a:rPr lang="tr-TR" sz="3200" b="1" dirty="0" smtClean="0">
                <a:solidFill>
                  <a:schemeClr val="bg1"/>
                </a:solidFill>
              </a:rPr>
              <a:t>Araştırma</a:t>
            </a:r>
            <a:r>
              <a:rPr lang="tr-TR" sz="3200" b="1" dirty="0" smtClean="0"/>
              <a:t> </a:t>
            </a:r>
            <a:r>
              <a:rPr lang="tr-TR" sz="3200" b="1" dirty="0" smtClean="0">
                <a:solidFill>
                  <a:schemeClr val="bg1"/>
                </a:solidFill>
              </a:rPr>
              <a:t>Problemi</a:t>
            </a:r>
            <a:endParaRPr lang="tr-TR" sz="3200" b="1" dirty="0">
              <a:solidFill>
                <a:schemeClr val="bg1"/>
              </a:solidFill>
            </a:endParaRPr>
          </a:p>
        </p:txBody>
      </p:sp>
      <p:sp>
        <p:nvSpPr>
          <p:cNvPr id="10243" name="Rectangle 3"/>
          <p:cNvSpPr>
            <a:spLocks noChangeArrowheads="1"/>
          </p:cNvSpPr>
          <p:nvPr/>
        </p:nvSpPr>
        <p:spPr bwMode="auto">
          <a:xfrm>
            <a:off x="185266" y="1055076"/>
            <a:ext cx="8572500" cy="40884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lstStyle/>
          <a:p>
            <a:pPr algn="just">
              <a:buFontTx/>
              <a:buChar char="•"/>
            </a:pPr>
            <a:r>
              <a:rPr lang="tr-TR" sz="2400" dirty="0" smtClean="0"/>
              <a:t>Deneyim</a:t>
            </a:r>
          </a:p>
          <a:p>
            <a:pPr algn="just">
              <a:buFontTx/>
              <a:buChar char="•"/>
            </a:pPr>
            <a:r>
              <a:rPr lang="tr-TR" sz="2400" dirty="0" smtClean="0"/>
              <a:t>Literatür taraması</a:t>
            </a:r>
          </a:p>
          <a:p>
            <a:pPr algn="just">
              <a:buFontTx/>
              <a:buChar char="•"/>
            </a:pPr>
            <a:r>
              <a:rPr lang="tr-TR" sz="2400" dirty="0" smtClean="0"/>
              <a:t>İnternet araştırması</a:t>
            </a:r>
          </a:p>
          <a:p>
            <a:pPr algn="just">
              <a:buFontTx/>
              <a:buChar char="•"/>
            </a:pPr>
            <a:r>
              <a:rPr lang="tr-TR" sz="2400" dirty="0" smtClean="0"/>
              <a:t>Günlük gözlemler</a:t>
            </a:r>
          </a:p>
          <a:p>
            <a:pPr algn="just">
              <a:buFontTx/>
              <a:buChar char="•"/>
            </a:pPr>
            <a:r>
              <a:rPr lang="tr-TR" sz="2400" dirty="0" smtClean="0"/>
              <a:t>Alanda çalışanların gündeme getirdiği problemler</a:t>
            </a:r>
          </a:p>
          <a:p>
            <a:pPr algn="just">
              <a:buFontTx/>
              <a:buChar char="•"/>
            </a:pPr>
            <a:r>
              <a:rPr lang="tr-TR" sz="2400" dirty="0" smtClean="0"/>
              <a:t>Yeni gelişmeler</a:t>
            </a:r>
          </a:p>
          <a:p>
            <a:pPr algn="just">
              <a:buFontTx/>
              <a:buChar char="•"/>
            </a:pPr>
            <a:r>
              <a:rPr lang="tr-TR" sz="2400" dirty="0" smtClean="0"/>
              <a:t>Seminer/Konferans/Dersler</a:t>
            </a:r>
          </a:p>
          <a:p>
            <a:pPr algn="just">
              <a:buFontTx/>
              <a:buChar char="•"/>
            </a:pPr>
            <a:r>
              <a:rPr lang="tr-TR" sz="2400" dirty="0" smtClean="0"/>
              <a:t>Çalışma arkadaşları </a:t>
            </a:r>
            <a:endParaRPr lang="tr-TR" sz="2400" dirty="0"/>
          </a:p>
        </p:txBody>
      </p:sp>
    </p:spTree>
    <p:extLst>
      <p:ext uri="{BB962C8B-B14F-4D97-AF65-F5344CB8AC3E}">
        <p14:creationId xmlns:p14="http://schemas.microsoft.com/office/powerpoint/2010/main" val="7722146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9" name="Rectangle 5"/>
          <p:cNvSpPr>
            <a:spLocks noChangeArrowheads="1"/>
          </p:cNvSpPr>
          <p:nvPr/>
        </p:nvSpPr>
        <p:spPr bwMode="auto">
          <a:xfrm>
            <a:off x="2083777" y="180871"/>
            <a:ext cx="7131439" cy="584775"/>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spAutoFit/>
          </a:bodyPr>
          <a:lstStyle/>
          <a:p>
            <a:pPr>
              <a:defRPr/>
            </a:pPr>
            <a:r>
              <a:rPr lang="tr-TR" sz="3200" b="1" dirty="0" smtClean="0">
                <a:solidFill>
                  <a:schemeClr val="bg1"/>
                </a:solidFill>
              </a:rPr>
              <a:t>Araştırma</a:t>
            </a:r>
            <a:r>
              <a:rPr lang="tr-TR" sz="3200" b="1" dirty="0" smtClean="0"/>
              <a:t> </a:t>
            </a:r>
            <a:r>
              <a:rPr lang="tr-TR" sz="3200" b="1" dirty="0" smtClean="0">
                <a:solidFill>
                  <a:schemeClr val="bg1"/>
                </a:solidFill>
              </a:rPr>
              <a:t>Probleminin Değerlendirilmesi</a:t>
            </a:r>
            <a:endParaRPr lang="tr-TR" sz="3200" b="1" dirty="0">
              <a:solidFill>
                <a:schemeClr val="bg1"/>
              </a:solidFill>
            </a:endParaRPr>
          </a:p>
        </p:txBody>
      </p:sp>
      <p:sp>
        <p:nvSpPr>
          <p:cNvPr id="10243" name="Rectangle 3"/>
          <p:cNvSpPr>
            <a:spLocks noChangeArrowheads="1"/>
          </p:cNvSpPr>
          <p:nvPr/>
        </p:nvSpPr>
        <p:spPr bwMode="auto">
          <a:xfrm>
            <a:off x="185266" y="1055076"/>
            <a:ext cx="8572500" cy="40884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lstStyle/>
          <a:p>
            <a:pPr algn="just">
              <a:buFontTx/>
              <a:buChar char="•"/>
            </a:pPr>
            <a:r>
              <a:rPr lang="tr-TR" sz="2400" dirty="0" smtClean="0"/>
              <a:t>Yapılabilir olmalı</a:t>
            </a:r>
          </a:p>
          <a:p>
            <a:pPr algn="just">
              <a:buFontTx/>
              <a:buChar char="•"/>
            </a:pPr>
            <a:r>
              <a:rPr lang="tr-TR" sz="2400" dirty="0" smtClean="0"/>
              <a:t>Uygulanabilir olmalı</a:t>
            </a:r>
          </a:p>
          <a:p>
            <a:pPr algn="just">
              <a:buFontTx/>
              <a:buChar char="•"/>
            </a:pPr>
            <a:r>
              <a:rPr lang="tr-TR" sz="2400" dirty="0" smtClean="0"/>
              <a:t>Orijinallik ve yenilik içermeli</a:t>
            </a:r>
          </a:p>
          <a:p>
            <a:pPr algn="just">
              <a:buFontTx/>
              <a:buChar char="•"/>
            </a:pPr>
            <a:r>
              <a:rPr lang="tr-TR" sz="2400" dirty="0" smtClean="0"/>
              <a:t>Sonucu baştan belli olmamalı</a:t>
            </a:r>
          </a:p>
          <a:p>
            <a:pPr algn="just">
              <a:buFontTx/>
              <a:buChar char="•"/>
            </a:pPr>
            <a:r>
              <a:rPr lang="tr-TR" sz="2400" dirty="0" smtClean="0"/>
              <a:t>Yeterli zaman ayrılmalı</a:t>
            </a:r>
          </a:p>
          <a:p>
            <a:pPr algn="just">
              <a:buFontTx/>
              <a:buChar char="•"/>
            </a:pPr>
            <a:r>
              <a:rPr lang="tr-TR" sz="2400" dirty="0" smtClean="0"/>
              <a:t>Çalışma arkadaşlarının fikirleri alınmalı</a:t>
            </a:r>
          </a:p>
          <a:p>
            <a:pPr algn="just">
              <a:buFontTx/>
              <a:buChar char="•"/>
            </a:pPr>
            <a:r>
              <a:rPr lang="tr-TR" sz="2400" dirty="0" smtClean="0"/>
              <a:t>İstatistiğin nasıl kullanılacağı netleştirilmeli</a:t>
            </a:r>
          </a:p>
          <a:p>
            <a:pPr algn="just"/>
            <a:r>
              <a:rPr lang="tr-TR" sz="2400" dirty="0" smtClean="0"/>
              <a:t> </a:t>
            </a:r>
            <a:endParaRPr lang="tr-TR" sz="2400" dirty="0"/>
          </a:p>
        </p:txBody>
      </p:sp>
    </p:spTree>
    <p:extLst>
      <p:ext uri="{BB962C8B-B14F-4D97-AF65-F5344CB8AC3E}">
        <p14:creationId xmlns:p14="http://schemas.microsoft.com/office/powerpoint/2010/main" val="31395189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9" name="Rectangle 5"/>
          <p:cNvSpPr>
            <a:spLocks noChangeArrowheads="1"/>
          </p:cNvSpPr>
          <p:nvPr/>
        </p:nvSpPr>
        <p:spPr bwMode="auto">
          <a:xfrm>
            <a:off x="5369588" y="180872"/>
            <a:ext cx="3739101" cy="584775"/>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spAutoFit/>
          </a:bodyPr>
          <a:lstStyle/>
          <a:p>
            <a:pPr>
              <a:defRPr/>
            </a:pPr>
            <a:r>
              <a:rPr lang="tr-TR" sz="3200" b="1" dirty="0" smtClean="0">
                <a:solidFill>
                  <a:schemeClr val="bg1"/>
                </a:solidFill>
              </a:rPr>
              <a:t>Bazı Genel </a:t>
            </a:r>
            <a:r>
              <a:rPr lang="tr-TR" sz="3200" b="1" dirty="0" smtClean="0">
                <a:solidFill>
                  <a:schemeClr val="bg1"/>
                </a:solidFill>
              </a:rPr>
              <a:t>Tavsiye</a:t>
            </a:r>
            <a:r>
              <a:rPr lang="tr-TR" sz="3200" b="1" dirty="0" smtClean="0">
                <a:solidFill>
                  <a:schemeClr val="bg1"/>
                </a:solidFill>
              </a:rPr>
              <a:t>ler</a:t>
            </a:r>
            <a:endParaRPr lang="tr-TR" sz="3200" b="1" dirty="0">
              <a:solidFill>
                <a:schemeClr val="bg1"/>
              </a:solidFill>
            </a:endParaRPr>
          </a:p>
        </p:txBody>
      </p:sp>
      <p:sp>
        <p:nvSpPr>
          <p:cNvPr id="10243" name="Rectangle 3"/>
          <p:cNvSpPr>
            <a:spLocks noChangeArrowheads="1"/>
          </p:cNvSpPr>
          <p:nvPr/>
        </p:nvSpPr>
        <p:spPr bwMode="auto">
          <a:xfrm>
            <a:off x="185266" y="1055076"/>
            <a:ext cx="8572500" cy="40884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lstStyle/>
          <a:p>
            <a:pPr algn="just">
              <a:buFontTx/>
              <a:buChar char="•"/>
            </a:pPr>
            <a:r>
              <a:rPr lang="tr-TR" sz="2400" dirty="0" smtClean="0"/>
              <a:t>Değerlendirme kriterlerinde net olunmalı</a:t>
            </a:r>
          </a:p>
          <a:p>
            <a:pPr algn="just">
              <a:buFontTx/>
              <a:buChar char="•"/>
            </a:pPr>
            <a:r>
              <a:rPr lang="tr-TR" sz="2400" dirty="0" smtClean="0"/>
              <a:t>Çağdaş sorunlara eğilmeli</a:t>
            </a:r>
          </a:p>
          <a:p>
            <a:pPr algn="just">
              <a:buFontTx/>
              <a:buChar char="•"/>
            </a:pPr>
            <a:r>
              <a:rPr lang="tr-TR" sz="2400" dirty="0" smtClean="0"/>
              <a:t>Yazma becerisine önem verilmeli</a:t>
            </a:r>
          </a:p>
          <a:p>
            <a:pPr algn="just">
              <a:buFontTx/>
              <a:buChar char="•"/>
            </a:pPr>
            <a:r>
              <a:rPr lang="tr-TR" sz="2400" dirty="0" smtClean="0"/>
              <a:t>Zaman yönetimi konusunda disiplinli olunmalı</a:t>
            </a:r>
          </a:p>
          <a:p>
            <a:pPr algn="just">
              <a:buFontTx/>
              <a:buChar char="•"/>
            </a:pPr>
            <a:r>
              <a:rPr lang="tr-TR" sz="2400" dirty="0" smtClean="0"/>
              <a:t>Alanda yazılan diğer yüksek lisans tezlerine bakılmalı</a:t>
            </a:r>
          </a:p>
          <a:p>
            <a:pPr algn="just">
              <a:buFontTx/>
              <a:buChar char="•"/>
            </a:pPr>
            <a:r>
              <a:rPr lang="tr-TR" sz="2400" dirty="0" smtClean="0"/>
              <a:t>Yazmaya başlamadan önce çalışmanın iskeletini oluşturun</a:t>
            </a:r>
          </a:p>
          <a:p>
            <a:pPr algn="just">
              <a:buFontTx/>
              <a:buChar char="•"/>
            </a:pPr>
            <a:r>
              <a:rPr lang="tr-TR" sz="2400" dirty="0" smtClean="0"/>
              <a:t>Motivasyon yitirilmemeli</a:t>
            </a:r>
          </a:p>
          <a:p>
            <a:pPr algn="just">
              <a:buFontTx/>
              <a:buChar char="•"/>
            </a:pPr>
            <a:r>
              <a:rPr lang="tr-TR" sz="2400" dirty="0" smtClean="0"/>
              <a:t>Uyumlu çalışılabilecek bir danışman bulunmalı</a:t>
            </a:r>
          </a:p>
          <a:p>
            <a:pPr algn="just">
              <a:buFontTx/>
              <a:buChar char="•"/>
            </a:pPr>
            <a:endParaRPr lang="tr-TR" sz="2400" dirty="0" smtClean="0"/>
          </a:p>
          <a:p>
            <a:pPr algn="just"/>
            <a:r>
              <a:rPr lang="tr-TR" sz="2400" dirty="0" smtClean="0"/>
              <a:t> </a:t>
            </a:r>
            <a:endParaRPr lang="tr-TR" sz="2400" dirty="0"/>
          </a:p>
        </p:txBody>
      </p:sp>
    </p:spTree>
    <p:extLst>
      <p:ext uri="{BB962C8B-B14F-4D97-AF65-F5344CB8AC3E}">
        <p14:creationId xmlns:p14="http://schemas.microsoft.com/office/powerpoint/2010/main" val="6811990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9" name="Rectangle 5"/>
          <p:cNvSpPr>
            <a:spLocks noChangeArrowheads="1"/>
          </p:cNvSpPr>
          <p:nvPr/>
        </p:nvSpPr>
        <p:spPr bwMode="auto">
          <a:xfrm>
            <a:off x="5369588" y="180872"/>
            <a:ext cx="2496196" cy="584775"/>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spAutoFit/>
          </a:bodyPr>
          <a:lstStyle/>
          <a:p>
            <a:pPr>
              <a:defRPr/>
            </a:pPr>
            <a:r>
              <a:rPr lang="tr-TR" sz="3200" b="1" dirty="0" smtClean="0">
                <a:solidFill>
                  <a:schemeClr val="bg1"/>
                </a:solidFill>
              </a:rPr>
              <a:t>Ana bölümler</a:t>
            </a:r>
            <a:endParaRPr lang="tr-TR" sz="3200" b="1" dirty="0">
              <a:solidFill>
                <a:schemeClr val="bg1"/>
              </a:solidFill>
            </a:endParaRPr>
          </a:p>
        </p:txBody>
      </p:sp>
      <p:sp>
        <p:nvSpPr>
          <p:cNvPr id="10243" name="Rectangle 3"/>
          <p:cNvSpPr>
            <a:spLocks noChangeArrowheads="1"/>
          </p:cNvSpPr>
          <p:nvPr/>
        </p:nvSpPr>
        <p:spPr bwMode="auto">
          <a:xfrm>
            <a:off x="185266" y="1055076"/>
            <a:ext cx="8572500" cy="40884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lstStyle/>
          <a:p>
            <a:pPr algn="just"/>
            <a:r>
              <a:rPr lang="tr-TR" sz="1600" dirty="0"/>
              <a:t>1</a:t>
            </a:r>
            <a:r>
              <a:rPr lang="tr-TR" sz="1050" dirty="0"/>
              <a:t>.</a:t>
            </a:r>
            <a:r>
              <a:rPr lang="tr-TR" sz="1400" dirty="0"/>
              <a:t>	GİRİŞ	</a:t>
            </a:r>
            <a:r>
              <a:rPr lang="tr-TR" sz="1400" dirty="0" smtClean="0"/>
              <a:t>……………………………………………………………</a:t>
            </a:r>
            <a:endParaRPr lang="tr-TR" sz="1400" dirty="0"/>
          </a:p>
          <a:p>
            <a:pPr algn="just"/>
            <a:r>
              <a:rPr lang="tr-TR" sz="1400" dirty="0"/>
              <a:t>A.	Tezin Adı</a:t>
            </a:r>
            <a:r>
              <a:rPr lang="tr-TR" sz="1400" dirty="0" smtClean="0"/>
              <a:t>…………………………………………………………….……</a:t>
            </a:r>
            <a:endParaRPr lang="tr-TR" sz="1400" dirty="0"/>
          </a:p>
          <a:p>
            <a:pPr algn="just"/>
            <a:r>
              <a:rPr lang="tr-TR" sz="1400" dirty="0"/>
              <a:t>B.	Tezin Konusu</a:t>
            </a:r>
            <a:r>
              <a:rPr lang="tr-TR" sz="1400" dirty="0" smtClean="0"/>
              <a:t>………………………………………………………….</a:t>
            </a:r>
            <a:endParaRPr lang="tr-TR" sz="1400" dirty="0"/>
          </a:p>
          <a:p>
            <a:pPr algn="just"/>
            <a:r>
              <a:rPr lang="tr-TR" sz="1400" dirty="0"/>
              <a:t>C.	Tezin Amacı</a:t>
            </a:r>
            <a:r>
              <a:rPr lang="tr-TR" sz="1400" dirty="0" smtClean="0"/>
              <a:t>……………………………………………………………</a:t>
            </a:r>
            <a:endParaRPr lang="tr-TR" sz="1400" dirty="0"/>
          </a:p>
          <a:p>
            <a:pPr algn="just"/>
            <a:r>
              <a:rPr lang="tr-TR" sz="1400" dirty="0"/>
              <a:t>D.	 Kavramsal Çerçeve </a:t>
            </a:r>
            <a:r>
              <a:rPr lang="tr-TR" sz="1400" dirty="0" smtClean="0"/>
              <a:t>………………………………………………</a:t>
            </a:r>
            <a:endParaRPr lang="tr-TR" sz="1400" dirty="0"/>
          </a:p>
          <a:p>
            <a:pPr algn="just"/>
            <a:r>
              <a:rPr lang="tr-TR" sz="1400" dirty="0"/>
              <a:t>E.	Araştırma Modeli</a:t>
            </a:r>
            <a:r>
              <a:rPr lang="tr-TR" sz="1400" dirty="0" smtClean="0"/>
              <a:t>……………………………………….…………</a:t>
            </a:r>
            <a:endParaRPr lang="tr-TR" sz="1400" dirty="0"/>
          </a:p>
          <a:p>
            <a:pPr algn="just"/>
            <a:r>
              <a:rPr lang="tr-TR" sz="1400" dirty="0"/>
              <a:t>F.	Tezin Önemi</a:t>
            </a:r>
            <a:r>
              <a:rPr lang="tr-TR" sz="1400" dirty="0" smtClean="0"/>
              <a:t>……………………..……………………………………</a:t>
            </a:r>
            <a:endParaRPr lang="tr-TR" sz="1400" dirty="0"/>
          </a:p>
          <a:p>
            <a:pPr algn="just"/>
            <a:r>
              <a:rPr lang="tr-TR" sz="1400" dirty="0"/>
              <a:t>2.	YÖNTEM</a:t>
            </a:r>
            <a:r>
              <a:rPr lang="tr-TR" sz="1400" dirty="0" smtClean="0"/>
              <a:t>…………………………………………………………………</a:t>
            </a:r>
            <a:endParaRPr lang="tr-TR" sz="1400" dirty="0"/>
          </a:p>
          <a:p>
            <a:pPr algn="just"/>
            <a:r>
              <a:rPr lang="tr-TR" sz="1400" dirty="0"/>
              <a:t>A.	Kuramsal Çerçeve</a:t>
            </a:r>
            <a:r>
              <a:rPr lang="tr-TR" sz="1400" dirty="0" smtClean="0"/>
              <a:t>…………………………………………………</a:t>
            </a:r>
            <a:endParaRPr lang="tr-TR" sz="1400" dirty="0"/>
          </a:p>
          <a:p>
            <a:pPr algn="just"/>
            <a:r>
              <a:rPr lang="tr-TR" sz="1400" dirty="0"/>
              <a:t>B.	Varsayımlar</a:t>
            </a:r>
            <a:r>
              <a:rPr lang="tr-TR" sz="1400" dirty="0" smtClean="0"/>
              <a:t>…………………………………………………………</a:t>
            </a:r>
            <a:endParaRPr lang="tr-TR" sz="1400" dirty="0"/>
          </a:p>
          <a:p>
            <a:pPr algn="just"/>
            <a:r>
              <a:rPr lang="tr-TR" sz="1400" dirty="0"/>
              <a:t>C.	Kapsam ve Sınırlılıklar</a:t>
            </a:r>
            <a:r>
              <a:rPr lang="tr-TR" sz="1400" dirty="0" smtClean="0"/>
              <a:t>…………………………………………</a:t>
            </a:r>
            <a:endParaRPr lang="tr-TR" sz="1400" dirty="0"/>
          </a:p>
          <a:p>
            <a:pPr algn="just"/>
            <a:r>
              <a:rPr lang="tr-TR" sz="1400" dirty="0"/>
              <a:t>D.	Veri Toplama Tekniği</a:t>
            </a:r>
            <a:r>
              <a:rPr lang="tr-TR" sz="1400" dirty="0" smtClean="0"/>
              <a:t>……………………………………………</a:t>
            </a:r>
            <a:endParaRPr lang="tr-TR" sz="1400" dirty="0"/>
          </a:p>
          <a:p>
            <a:pPr algn="just"/>
            <a:r>
              <a:rPr lang="tr-TR" sz="1400" dirty="0"/>
              <a:t>E.	Verilerin Analizi</a:t>
            </a:r>
            <a:r>
              <a:rPr lang="tr-TR" sz="1400" dirty="0" smtClean="0"/>
              <a:t>……………………………………………………</a:t>
            </a:r>
            <a:endParaRPr lang="tr-TR" sz="1400" dirty="0"/>
          </a:p>
          <a:p>
            <a:pPr algn="just"/>
            <a:r>
              <a:rPr lang="tr-TR" sz="1400" dirty="0"/>
              <a:t>3.	ÇALIŞMA PLANI</a:t>
            </a:r>
            <a:r>
              <a:rPr lang="tr-TR" sz="1400" dirty="0" smtClean="0"/>
              <a:t>………………………………………………………</a:t>
            </a:r>
            <a:endParaRPr lang="tr-TR" sz="1400" dirty="0"/>
          </a:p>
          <a:p>
            <a:pPr algn="just"/>
            <a:r>
              <a:rPr lang="tr-TR" sz="1400" dirty="0"/>
              <a:t>4.	ZAMANLAMA</a:t>
            </a:r>
            <a:r>
              <a:rPr lang="tr-TR" sz="1400" dirty="0" smtClean="0"/>
              <a:t>………………………………………………………</a:t>
            </a:r>
            <a:endParaRPr lang="tr-TR" sz="1400" dirty="0"/>
          </a:p>
          <a:p>
            <a:pPr algn="just"/>
            <a:r>
              <a:rPr lang="tr-TR" sz="1400" dirty="0"/>
              <a:t>5.	KAYNAKÇA</a:t>
            </a:r>
            <a:r>
              <a:rPr lang="tr-TR" sz="1400" dirty="0" smtClean="0"/>
              <a:t>……………………………………………………………</a:t>
            </a:r>
          </a:p>
          <a:p>
            <a:pPr algn="just"/>
            <a:r>
              <a:rPr lang="tr-TR" sz="1400" dirty="0" smtClean="0"/>
              <a:t> </a:t>
            </a:r>
            <a:endParaRPr lang="tr-TR" sz="1400" dirty="0"/>
          </a:p>
        </p:txBody>
      </p:sp>
    </p:spTree>
    <p:extLst>
      <p:ext uri="{BB962C8B-B14F-4D97-AF65-F5344CB8AC3E}">
        <p14:creationId xmlns:p14="http://schemas.microsoft.com/office/powerpoint/2010/main" val="8729132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9" name="Rectangle 5"/>
          <p:cNvSpPr>
            <a:spLocks noChangeArrowheads="1"/>
          </p:cNvSpPr>
          <p:nvPr/>
        </p:nvSpPr>
        <p:spPr bwMode="auto">
          <a:xfrm>
            <a:off x="5369588" y="180872"/>
            <a:ext cx="2188997" cy="584775"/>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spAutoFit/>
          </a:bodyPr>
          <a:lstStyle/>
          <a:p>
            <a:pPr>
              <a:defRPr/>
            </a:pPr>
            <a:r>
              <a:rPr lang="tr-TR" sz="3200" b="1" dirty="0" smtClean="0">
                <a:solidFill>
                  <a:schemeClr val="bg1"/>
                </a:solidFill>
              </a:rPr>
              <a:t>Tezin Amacı</a:t>
            </a:r>
            <a:endParaRPr lang="tr-TR" sz="3200" b="1" dirty="0">
              <a:solidFill>
                <a:schemeClr val="bg1"/>
              </a:solidFill>
            </a:endParaRPr>
          </a:p>
        </p:txBody>
      </p:sp>
      <p:sp>
        <p:nvSpPr>
          <p:cNvPr id="10243" name="Rectangle 3"/>
          <p:cNvSpPr>
            <a:spLocks noChangeArrowheads="1"/>
          </p:cNvSpPr>
          <p:nvPr/>
        </p:nvSpPr>
        <p:spPr bwMode="auto">
          <a:xfrm>
            <a:off x="185266" y="1055076"/>
            <a:ext cx="8572500" cy="40884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lstStyle/>
          <a:p>
            <a:pPr algn="just"/>
            <a:endParaRPr lang="tr-TR" sz="2000" dirty="0" smtClean="0"/>
          </a:p>
          <a:p>
            <a:pPr algn="just"/>
            <a:endParaRPr lang="tr-TR" sz="2000" dirty="0"/>
          </a:p>
          <a:p>
            <a:pPr algn="just"/>
            <a:r>
              <a:rPr lang="tr-TR" sz="2000" dirty="0" smtClean="0"/>
              <a:t>Tezin </a:t>
            </a:r>
            <a:r>
              <a:rPr lang="tr-TR" sz="2000" dirty="0"/>
              <a:t>amacı, konunun neden araştırıldığını açıklar. Başka deyişle, araştırma sonunda elde edilecek sonuçlarla neyin hedeflendiği belirtilir. Bu başlık altında “ne yapılacağı değil neden yapılacağı” ortaya konulur.</a:t>
            </a:r>
            <a:endParaRPr lang="tr-TR" sz="2000" dirty="0"/>
          </a:p>
        </p:txBody>
      </p:sp>
    </p:spTree>
    <p:extLst>
      <p:ext uri="{BB962C8B-B14F-4D97-AF65-F5344CB8AC3E}">
        <p14:creationId xmlns:p14="http://schemas.microsoft.com/office/powerpoint/2010/main" val="3345922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9" name="Rectangle 5"/>
          <p:cNvSpPr>
            <a:spLocks noChangeArrowheads="1"/>
          </p:cNvSpPr>
          <p:nvPr/>
        </p:nvSpPr>
        <p:spPr bwMode="auto">
          <a:xfrm>
            <a:off x="5369588" y="180872"/>
            <a:ext cx="3363806" cy="584775"/>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spAutoFit/>
          </a:bodyPr>
          <a:lstStyle/>
          <a:p>
            <a:pPr>
              <a:defRPr/>
            </a:pPr>
            <a:r>
              <a:rPr lang="tr-TR" sz="3200" b="1" dirty="0" smtClean="0">
                <a:solidFill>
                  <a:schemeClr val="bg1"/>
                </a:solidFill>
              </a:rPr>
              <a:t>Kavramsal Çerçeve</a:t>
            </a:r>
            <a:endParaRPr lang="tr-TR" sz="3200" b="1" dirty="0">
              <a:solidFill>
                <a:schemeClr val="bg1"/>
              </a:solidFill>
            </a:endParaRPr>
          </a:p>
        </p:txBody>
      </p:sp>
      <p:sp>
        <p:nvSpPr>
          <p:cNvPr id="10243" name="Rectangle 3"/>
          <p:cNvSpPr>
            <a:spLocks noChangeArrowheads="1"/>
          </p:cNvSpPr>
          <p:nvPr/>
        </p:nvSpPr>
        <p:spPr bwMode="auto">
          <a:xfrm>
            <a:off x="185266" y="1055076"/>
            <a:ext cx="8572500" cy="40884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lstStyle/>
          <a:p>
            <a:pPr algn="just"/>
            <a:endParaRPr lang="tr-TR" sz="2000" dirty="0" smtClean="0"/>
          </a:p>
          <a:p>
            <a:pPr algn="just"/>
            <a:endParaRPr lang="tr-TR" sz="2000" dirty="0"/>
          </a:p>
          <a:p>
            <a:pPr algn="just"/>
            <a:r>
              <a:rPr lang="tr-TR" sz="2000" dirty="0" smtClean="0"/>
              <a:t>Kavramsal </a:t>
            </a:r>
            <a:r>
              <a:rPr lang="tr-TR" sz="2000" dirty="0"/>
              <a:t>çerçeve, eserlerde kullanılan anahtar kavramlar ve bu kavramlar arasındaki ilişkilerin genelden özele doğru bir örüntü şeklinde sunulduğu, o çalışma için ilgili kavramların tanımlanıp sınırlarının çizildiği </a:t>
            </a:r>
            <a:r>
              <a:rPr lang="tr-TR" sz="2000" dirty="0" smtClean="0"/>
              <a:t>bölümdür.</a:t>
            </a:r>
            <a:endParaRPr lang="tr-TR" sz="2000" dirty="0"/>
          </a:p>
        </p:txBody>
      </p:sp>
    </p:spTree>
    <p:extLst>
      <p:ext uri="{BB962C8B-B14F-4D97-AF65-F5344CB8AC3E}">
        <p14:creationId xmlns:p14="http://schemas.microsoft.com/office/powerpoint/2010/main" val="3370835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9" name="Rectangle 5"/>
          <p:cNvSpPr>
            <a:spLocks noChangeArrowheads="1"/>
          </p:cNvSpPr>
          <p:nvPr/>
        </p:nvSpPr>
        <p:spPr bwMode="auto">
          <a:xfrm>
            <a:off x="5369588" y="180872"/>
            <a:ext cx="3363806" cy="584775"/>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spAutoFit/>
          </a:bodyPr>
          <a:lstStyle/>
          <a:p>
            <a:pPr>
              <a:defRPr/>
            </a:pPr>
            <a:r>
              <a:rPr lang="tr-TR" sz="3200" b="1" dirty="0" smtClean="0">
                <a:solidFill>
                  <a:schemeClr val="bg1"/>
                </a:solidFill>
              </a:rPr>
              <a:t>Kavramsal Çerçeve</a:t>
            </a:r>
            <a:endParaRPr lang="tr-TR" sz="3200" b="1" dirty="0">
              <a:solidFill>
                <a:schemeClr val="bg1"/>
              </a:solidFill>
            </a:endParaRPr>
          </a:p>
        </p:txBody>
      </p:sp>
      <p:sp>
        <p:nvSpPr>
          <p:cNvPr id="10243" name="Rectangle 3"/>
          <p:cNvSpPr>
            <a:spLocks noChangeArrowheads="1"/>
          </p:cNvSpPr>
          <p:nvPr/>
        </p:nvSpPr>
        <p:spPr bwMode="auto">
          <a:xfrm>
            <a:off x="185266" y="1055076"/>
            <a:ext cx="8572500" cy="40884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lstStyle/>
          <a:p>
            <a:pPr algn="just"/>
            <a:r>
              <a:rPr lang="tr-TR" sz="2000" dirty="0"/>
              <a:t>Araştırmanız için bir konu seçin. Araştırma konusunun uzmanlık alanınızda yer aldığından emin olun.</a:t>
            </a:r>
          </a:p>
          <a:p>
            <a:pPr algn="just"/>
            <a:r>
              <a:rPr lang="tr-TR" sz="2000" dirty="0"/>
              <a:t>Konuyla ilgili halihazırda hangi araştırmaların yapıldığını anlamak için bir literatür taraması yapın. Bilimsel dergiler, kitaplar ve bilimsel makaleler gibi güvenilir kaynaklara bağlı kalın.</a:t>
            </a:r>
          </a:p>
          <a:p>
            <a:pPr algn="just"/>
            <a:r>
              <a:rPr lang="tr-TR" sz="2000" dirty="0"/>
              <a:t>Literatürde açıklanan belirli değişkenleri arayın ve aralarındaki ilişkiyi inceleyin.</a:t>
            </a:r>
          </a:p>
          <a:p>
            <a:pPr algn="just"/>
            <a:r>
              <a:rPr lang="tr-TR" sz="2000" dirty="0"/>
              <a:t>Tezinizin zaten olanlara yeni bir şey kattığından emin olun ve argümanınızı veya hipotezinizi literatür taramasına göre süzgeçten geçirin</a:t>
            </a:r>
            <a:r>
              <a:rPr lang="tr-TR" sz="2000" dirty="0" smtClean="0"/>
              <a:t>.</a:t>
            </a:r>
            <a:endParaRPr lang="tr-TR" sz="2000" dirty="0"/>
          </a:p>
        </p:txBody>
      </p:sp>
    </p:spTree>
    <p:extLst>
      <p:ext uri="{BB962C8B-B14F-4D97-AF65-F5344CB8AC3E}">
        <p14:creationId xmlns:p14="http://schemas.microsoft.com/office/powerpoint/2010/main" val="5560249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9" name="Rectangle 5"/>
          <p:cNvSpPr>
            <a:spLocks noChangeArrowheads="1"/>
          </p:cNvSpPr>
          <p:nvPr/>
        </p:nvSpPr>
        <p:spPr bwMode="auto">
          <a:xfrm>
            <a:off x="5369588" y="180872"/>
            <a:ext cx="3363806" cy="584775"/>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spAutoFit/>
          </a:bodyPr>
          <a:lstStyle/>
          <a:p>
            <a:pPr>
              <a:defRPr/>
            </a:pPr>
            <a:r>
              <a:rPr lang="tr-TR" sz="3200" b="1" dirty="0" smtClean="0">
                <a:solidFill>
                  <a:schemeClr val="bg1"/>
                </a:solidFill>
              </a:rPr>
              <a:t>Kavramsal Çerçeve</a:t>
            </a:r>
            <a:endParaRPr lang="tr-TR" sz="3200" b="1" dirty="0">
              <a:solidFill>
                <a:schemeClr val="bg1"/>
              </a:solidFill>
            </a:endParaRPr>
          </a:p>
        </p:txBody>
      </p:sp>
      <p:sp>
        <p:nvSpPr>
          <p:cNvPr id="10243" name="Rectangle 3"/>
          <p:cNvSpPr>
            <a:spLocks noChangeArrowheads="1"/>
          </p:cNvSpPr>
          <p:nvPr/>
        </p:nvSpPr>
        <p:spPr bwMode="auto">
          <a:xfrm>
            <a:off x="185266" y="1055076"/>
            <a:ext cx="8572500" cy="40884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lstStyle/>
          <a:p>
            <a:pPr algn="just"/>
            <a:r>
              <a:rPr lang="tr-TR" sz="2000" dirty="0"/>
              <a:t>Kavramsal çerçevenizi oluşturun; akış şeması, zihin haritası veya kavram haritası şeklinde olabilir. Araştırmanızın akışını görüntüleyin ve hangi değişkenlerin araştırmanızın hangi bileşenlerini etkilediğini gösterin.</a:t>
            </a:r>
          </a:p>
          <a:p>
            <a:pPr algn="just"/>
            <a:r>
              <a:rPr lang="tr-TR" sz="2000" dirty="0"/>
              <a:t>Kavramsal çerçeve ile araştırmanızı ve araştırma metodolojisini etkileyen değişkenleri derinlemesine açıklayan bir anlatım ekleyin.</a:t>
            </a:r>
          </a:p>
          <a:p>
            <a:pPr algn="just"/>
            <a:r>
              <a:rPr lang="tr-TR" sz="2000" dirty="0"/>
              <a:t>Araştırmanızı yürütürken, hipotezinizin yanlış olduğunu kanıtlayabilecek verilerle karşılaşabilirsiniz. Kavramsal çerçevenize geri dönün ve buna göre revize edin.</a:t>
            </a:r>
          </a:p>
        </p:txBody>
      </p:sp>
    </p:spTree>
    <p:extLst>
      <p:ext uri="{BB962C8B-B14F-4D97-AF65-F5344CB8AC3E}">
        <p14:creationId xmlns:p14="http://schemas.microsoft.com/office/powerpoint/2010/main" val="40755844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9" name="Rectangle 5"/>
          <p:cNvSpPr>
            <a:spLocks noChangeArrowheads="1"/>
          </p:cNvSpPr>
          <p:nvPr/>
        </p:nvSpPr>
        <p:spPr bwMode="auto">
          <a:xfrm>
            <a:off x="5369588" y="180872"/>
            <a:ext cx="3363806" cy="584775"/>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spAutoFit/>
          </a:bodyPr>
          <a:lstStyle/>
          <a:p>
            <a:pPr>
              <a:defRPr/>
            </a:pPr>
            <a:r>
              <a:rPr lang="tr-TR" sz="3200" b="1" dirty="0" smtClean="0">
                <a:solidFill>
                  <a:schemeClr val="bg1"/>
                </a:solidFill>
              </a:rPr>
              <a:t>Kavramsal Çerçeve</a:t>
            </a:r>
            <a:endParaRPr lang="tr-TR" sz="3200" b="1" dirty="0">
              <a:solidFill>
                <a:schemeClr val="bg1"/>
              </a:solidFill>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9088" y="-520700"/>
            <a:ext cx="9782176" cy="6188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592975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9" name="Rectangle 5"/>
          <p:cNvSpPr>
            <a:spLocks noChangeArrowheads="1"/>
          </p:cNvSpPr>
          <p:nvPr/>
        </p:nvSpPr>
        <p:spPr bwMode="auto">
          <a:xfrm>
            <a:off x="5369588" y="180872"/>
            <a:ext cx="3194080" cy="584775"/>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spAutoFit/>
          </a:bodyPr>
          <a:lstStyle/>
          <a:p>
            <a:pPr>
              <a:defRPr/>
            </a:pPr>
            <a:r>
              <a:rPr lang="tr-TR" sz="3200" b="1" dirty="0" smtClean="0">
                <a:solidFill>
                  <a:schemeClr val="bg1"/>
                </a:solidFill>
              </a:rPr>
              <a:t>Kuramsal Çerçeve</a:t>
            </a:r>
            <a:endParaRPr lang="tr-TR" sz="3200" b="1" dirty="0">
              <a:solidFill>
                <a:schemeClr val="bg1"/>
              </a:solidFill>
            </a:endParaRPr>
          </a:p>
        </p:txBody>
      </p:sp>
      <p:sp>
        <p:nvSpPr>
          <p:cNvPr id="10243" name="Rectangle 3"/>
          <p:cNvSpPr>
            <a:spLocks noChangeArrowheads="1"/>
          </p:cNvSpPr>
          <p:nvPr/>
        </p:nvSpPr>
        <p:spPr bwMode="auto">
          <a:xfrm>
            <a:off x="185266" y="1055076"/>
            <a:ext cx="8572500" cy="40884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lstStyle/>
          <a:p>
            <a:pPr algn="just"/>
            <a:endParaRPr lang="tr-TR" sz="2000" dirty="0" smtClean="0"/>
          </a:p>
          <a:p>
            <a:pPr algn="just"/>
            <a:r>
              <a:rPr lang="tr-TR" sz="2000" dirty="0" smtClean="0"/>
              <a:t>Teorik </a:t>
            </a:r>
            <a:r>
              <a:rPr lang="tr-TR" sz="2000" dirty="0"/>
              <a:t>çerçeve, bir araştırma projesinin, analizinin, hipotezinin veya deneyin dayandığı arka planın, önceki araştırmaların ve teorik düşüncelerin toplanmasıdır. Referans çerçeve olarak da adlandırılan teorik çerçeve, araştırmada sorunu ortaya koymak için kullanılan kavramların teorik, bağlamsal veya yasal desteğidir.</a:t>
            </a:r>
            <a:endParaRPr lang="tr-TR" sz="2000" dirty="0"/>
          </a:p>
        </p:txBody>
      </p:sp>
    </p:spTree>
    <p:extLst>
      <p:ext uri="{BB962C8B-B14F-4D97-AF65-F5344CB8AC3E}">
        <p14:creationId xmlns:p14="http://schemas.microsoft.com/office/powerpoint/2010/main" val="32575996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9" name="Rectangle 5"/>
          <p:cNvSpPr>
            <a:spLocks noChangeArrowheads="1"/>
          </p:cNvSpPr>
          <p:nvPr/>
        </p:nvSpPr>
        <p:spPr bwMode="auto">
          <a:xfrm>
            <a:off x="5369588" y="180872"/>
            <a:ext cx="3194080" cy="584775"/>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spAutoFit/>
          </a:bodyPr>
          <a:lstStyle/>
          <a:p>
            <a:pPr>
              <a:defRPr/>
            </a:pPr>
            <a:r>
              <a:rPr lang="tr-TR" sz="3200" b="1" dirty="0" smtClean="0">
                <a:solidFill>
                  <a:schemeClr val="bg1"/>
                </a:solidFill>
              </a:rPr>
              <a:t>Kuramsal Çerçeve</a:t>
            </a:r>
            <a:endParaRPr lang="tr-TR" sz="3200" b="1" dirty="0">
              <a:solidFill>
                <a:schemeClr val="bg1"/>
              </a:solidFill>
            </a:endParaRPr>
          </a:p>
        </p:txBody>
      </p:sp>
      <p:sp>
        <p:nvSpPr>
          <p:cNvPr id="10243" name="Rectangle 3"/>
          <p:cNvSpPr>
            <a:spLocks noChangeArrowheads="1"/>
          </p:cNvSpPr>
          <p:nvPr/>
        </p:nvSpPr>
        <p:spPr bwMode="auto">
          <a:xfrm>
            <a:off x="185266" y="1055076"/>
            <a:ext cx="8572500" cy="40884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lstStyle/>
          <a:p>
            <a:pPr algn="just"/>
            <a:endParaRPr lang="tr-TR" sz="2000" dirty="0" smtClean="0"/>
          </a:p>
        </p:txBody>
      </p:sp>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03213" y="1055076"/>
            <a:ext cx="5522520" cy="41418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463954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9" name="Rectangle 5"/>
          <p:cNvSpPr>
            <a:spLocks noChangeArrowheads="1"/>
          </p:cNvSpPr>
          <p:nvPr/>
        </p:nvSpPr>
        <p:spPr bwMode="auto">
          <a:xfrm>
            <a:off x="5369588" y="180872"/>
            <a:ext cx="3157403" cy="584775"/>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spAutoFit/>
          </a:bodyPr>
          <a:lstStyle/>
          <a:p>
            <a:pPr>
              <a:defRPr/>
            </a:pPr>
            <a:r>
              <a:rPr lang="tr-TR" sz="3200" b="1" dirty="0" smtClean="0">
                <a:solidFill>
                  <a:schemeClr val="bg1"/>
                </a:solidFill>
              </a:rPr>
              <a:t>Araştırma Modeli</a:t>
            </a:r>
            <a:endParaRPr lang="tr-TR" sz="3200" b="1" dirty="0">
              <a:solidFill>
                <a:schemeClr val="bg1"/>
              </a:solidFill>
            </a:endParaRPr>
          </a:p>
        </p:txBody>
      </p:sp>
      <p:sp>
        <p:nvSpPr>
          <p:cNvPr id="10243" name="Rectangle 3"/>
          <p:cNvSpPr>
            <a:spLocks noChangeArrowheads="1"/>
          </p:cNvSpPr>
          <p:nvPr/>
        </p:nvSpPr>
        <p:spPr bwMode="auto">
          <a:xfrm>
            <a:off x="185266" y="1055076"/>
            <a:ext cx="8572500" cy="40884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lstStyle/>
          <a:p>
            <a:pPr algn="just"/>
            <a:endParaRPr lang="tr-TR" sz="2000" dirty="0" smtClean="0"/>
          </a:p>
          <a:p>
            <a:pPr algn="just"/>
            <a:r>
              <a:rPr lang="tr-TR" sz="2000" dirty="0"/>
              <a:t>Araştırma modeli başlığında; çalışmanızda hangi araştırma modelini (betimsel, deneysel, durum çalışması vb.) kullandığınızı yazarsınız. Ayrıca çalışmanızın nicel, nitel veya karma araştırma yöntemi olup olmadığını da yine bu bölümde yazabilirsiniz. Bu modeller farklı sağlık ve fen bilimleri alanında değişiklik gösterebilir. Bunları yazarken literatürden bu modellere yönelik atıflarda bulunmanız ve çalışmanızın modelini, sürecini anlatan bir tablo veya diyagrama yer vermeniz yayınınız için gereken önemli ayrıntılardır.</a:t>
            </a:r>
            <a:endParaRPr lang="tr-TR" sz="2000" dirty="0"/>
          </a:p>
        </p:txBody>
      </p:sp>
    </p:spTree>
    <p:extLst>
      <p:ext uri="{BB962C8B-B14F-4D97-AF65-F5344CB8AC3E}">
        <p14:creationId xmlns:p14="http://schemas.microsoft.com/office/powerpoint/2010/main" val="37981354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9" name="Rectangle 5"/>
          <p:cNvSpPr>
            <a:spLocks noChangeArrowheads="1"/>
          </p:cNvSpPr>
          <p:nvPr/>
        </p:nvSpPr>
        <p:spPr bwMode="auto">
          <a:xfrm>
            <a:off x="5369588" y="180872"/>
            <a:ext cx="1479700" cy="584775"/>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spAutoFit/>
          </a:bodyPr>
          <a:lstStyle/>
          <a:p>
            <a:pPr>
              <a:defRPr/>
            </a:pPr>
            <a:r>
              <a:rPr lang="tr-TR" sz="3200" b="1" dirty="0" smtClean="0">
                <a:solidFill>
                  <a:schemeClr val="bg1"/>
                </a:solidFill>
              </a:rPr>
              <a:t>Yöntem</a:t>
            </a:r>
            <a:endParaRPr lang="tr-TR" sz="3200" b="1" dirty="0">
              <a:solidFill>
                <a:schemeClr val="bg1"/>
              </a:solidFill>
            </a:endParaRPr>
          </a:p>
        </p:txBody>
      </p:sp>
      <p:sp>
        <p:nvSpPr>
          <p:cNvPr id="10243" name="Rectangle 3"/>
          <p:cNvSpPr>
            <a:spLocks noChangeArrowheads="1"/>
          </p:cNvSpPr>
          <p:nvPr/>
        </p:nvSpPr>
        <p:spPr bwMode="auto">
          <a:xfrm>
            <a:off x="185266" y="1055076"/>
            <a:ext cx="8572500" cy="40884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lstStyle/>
          <a:p>
            <a:pPr algn="just"/>
            <a:r>
              <a:rPr lang="tr-TR" sz="2000" b="1" dirty="0"/>
              <a:t>Evren ve Örneklem </a:t>
            </a:r>
            <a:r>
              <a:rPr lang="tr-TR" sz="2000" dirty="0"/>
              <a:t>başlığında; çalışmanızda kullandığınız evreni ve örneklemi açıklarsınız. Evren ve örneklem diğer adıyla çalışma grubu hemen hemen her çalışmada yazılan bir başlıktır. Karşı tarafa yapmış olduğunuz çalışmanın bu tür detaylarını vermeniz çalışmaya olan güvenilirliği arttıracaktır. Özellikle deneysel ve betimsel yayınlarda yazılması gerekmektedir</a:t>
            </a:r>
            <a:r>
              <a:rPr lang="tr-TR" sz="2000" dirty="0" smtClean="0"/>
              <a:t>.</a:t>
            </a:r>
            <a:endParaRPr lang="tr-TR" sz="2000" dirty="0"/>
          </a:p>
        </p:txBody>
      </p:sp>
    </p:spTree>
    <p:extLst>
      <p:ext uri="{BB962C8B-B14F-4D97-AF65-F5344CB8AC3E}">
        <p14:creationId xmlns:p14="http://schemas.microsoft.com/office/powerpoint/2010/main" val="20668538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9" name="Rectangle 5"/>
          <p:cNvSpPr>
            <a:spLocks noChangeArrowheads="1"/>
          </p:cNvSpPr>
          <p:nvPr/>
        </p:nvSpPr>
        <p:spPr bwMode="auto">
          <a:xfrm>
            <a:off x="5369588" y="180872"/>
            <a:ext cx="1479700" cy="584775"/>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spAutoFit/>
          </a:bodyPr>
          <a:lstStyle/>
          <a:p>
            <a:pPr>
              <a:defRPr/>
            </a:pPr>
            <a:r>
              <a:rPr lang="tr-TR" sz="3200" b="1" dirty="0" smtClean="0">
                <a:solidFill>
                  <a:schemeClr val="bg1"/>
                </a:solidFill>
              </a:rPr>
              <a:t>Yöntem</a:t>
            </a:r>
            <a:endParaRPr lang="tr-TR" sz="3200" b="1" dirty="0">
              <a:solidFill>
                <a:schemeClr val="bg1"/>
              </a:solidFill>
            </a:endParaRPr>
          </a:p>
        </p:txBody>
      </p:sp>
      <p:sp>
        <p:nvSpPr>
          <p:cNvPr id="10243" name="Rectangle 3"/>
          <p:cNvSpPr>
            <a:spLocks noChangeArrowheads="1"/>
          </p:cNvSpPr>
          <p:nvPr/>
        </p:nvSpPr>
        <p:spPr bwMode="auto">
          <a:xfrm>
            <a:off x="185266" y="1055076"/>
            <a:ext cx="8572500" cy="40884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lstStyle/>
          <a:p>
            <a:pPr algn="just"/>
            <a:r>
              <a:rPr lang="tr-TR" sz="2000" b="1" dirty="0"/>
              <a:t>Veri toplama </a:t>
            </a:r>
            <a:r>
              <a:rPr lang="tr-TR" sz="2000" dirty="0"/>
              <a:t>araçları başlığında; çalışmanız için kullandığınız veri toplama araçları neler, bu araçların geçerlik ve güvenilirlik çalışmaları nasıl yapıldı gibi detaylara yer verilir. Bu alanı genelde sosyal ve eğitim bilimciler çok kullanmaktadır. Daha çok betimsel tarama ve deneysel çalışmalarda kullanılan veri toplama araçları (Ölçek, anket, </a:t>
            </a:r>
            <a:r>
              <a:rPr lang="tr-TR" sz="2000" dirty="0" err="1"/>
              <a:t>rubrik</a:t>
            </a:r>
            <a:r>
              <a:rPr lang="tr-TR" sz="2000" dirty="0"/>
              <a:t>, görüşme formu vb.) tanıtılır</a:t>
            </a:r>
            <a:r>
              <a:rPr lang="tr-TR" sz="2000" dirty="0" smtClean="0"/>
              <a:t>.</a:t>
            </a:r>
            <a:endParaRPr lang="tr-TR" sz="2000" dirty="0"/>
          </a:p>
        </p:txBody>
      </p:sp>
    </p:spTree>
    <p:extLst>
      <p:ext uri="{BB962C8B-B14F-4D97-AF65-F5344CB8AC3E}">
        <p14:creationId xmlns:p14="http://schemas.microsoft.com/office/powerpoint/2010/main" val="11427900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9" name="Rectangle 5"/>
          <p:cNvSpPr>
            <a:spLocks noChangeArrowheads="1"/>
          </p:cNvSpPr>
          <p:nvPr/>
        </p:nvSpPr>
        <p:spPr bwMode="auto">
          <a:xfrm>
            <a:off x="5369588" y="180872"/>
            <a:ext cx="1479700" cy="584775"/>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spAutoFit/>
          </a:bodyPr>
          <a:lstStyle/>
          <a:p>
            <a:pPr>
              <a:defRPr/>
            </a:pPr>
            <a:r>
              <a:rPr lang="tr-TR" sz="3200" b="1" dirty="0" smtClean="0">
                <a:solidFill>
                  <a:schemeClr val="bg1"/>
                </a:solidFill>
              </a:rPr>
              <a:t>Yöntem</a:t>
            </a:r>
            <a:endParaRPr lang="tr-TR" sz="3200" b="1" dirty="0">
              <a:solidFill>
                <a:schemeClr val="bg1"/>
              </a:solidFill>
            </a:endParaRPr>
          </a:p>
        </p:txBody>
      </p:sp>
      <p:sp>
        <p:nvSpPr>
          <p:cNvPr id="10243" name="Rectangle 3"/>
          <p:cNvSpPr>
            <a:spLocks noChangeArrowheads="1"/>
          </p:cNvSpPr>
          <p:nvPr/>
        </p:nvSpPr>
        <p:spPr bwMode="auto">
          <a:xfrm>
            <a:off x="185266" y="1055076"/>
            <a:ext cx="8572500" cy="40884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lstStyle/>
          <a:p>
            <a:pPr algn="just"/>
            <a:r>
              <a:rPr lang="tr-TR" sz="2000" b="1" dirty="0"/>
              <a:t>Verilerin Analizi </a:t>
            </a:r>
            <a:r>
              <a:rPr lang="tr-TR" sz="2000" dirty="0"/>
              <a:t>başlığında; çalışmanızda verileri topladıktan sonra bu verileri nasıl analiz ettiğiniz ve yaptığınız analizde hangi istatistiksel metotları kullandığınıza değinirsiniz. Burada da yine bu yazdığınız metotlara yönelik literatürde bazı atıflara başvurmanız gerekir.</a:t>
            </a:r>
          </a:p>
        </p:txBody>
      </p:sp>
    </p:spTree>
    <p:extLst>
      <p:ext uri="{BB962C8B-B14F-4D97-AF65-F5344CB8AC3E}">
        <p14:creationId xmlns:p14="http://schemas.microsoft.com/office/powerpoint/2010/main" val="30152673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9" name="Rectangle 5"/>
          <p:cNvSpPr>
            <a:spLocks noChangeArrowheads="1"/>
          </p:cNvSpPr>
          <p:nvPr/>
        </p:nvSpPr>
        <p:spPr bwMode="auto">
          <a:xfrm>
            <a:off x="5369588" y="180872"/>
            <a:ext cx="2871684" cy="584775"/>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spAutoFit/>
          </a:bodyPr>
          <a:lstStyle/>
          <a:p>
            <a:pPr>
              <a:defRPr/>
            </a:pPr>
            <a:r>
              <a:rPr lang="tr-TR" sz="3200" b="1" dirty="0" smtClean="0">
                <a:solidFill>
                  <a:schemeClr val="bg1"/>
                </a:solidFill>
              </a:rPr>
              <a:t>Zaman Çizelgesi</a:t>
            </a:r>
            <a:endParaRPr lang="tr-TR" sz="3200" b="1" dirty="0">
              <a:solidFill>
                <a:schemeClr val="bg1"/>
              </a:solidFill>
            </a:endParaRPr>
          </a:p>
        </p:txBody>
      </p:sp>
      <p:sp>
        <p:nvSpPr>
          <p:cNvPr id="10243" name="Rectangle 3"/>
          <p:cNvSpPr>
            <a:spLocks noChangeArrowheads="1"/>
          </p:cNvSpPr>
          <p:nvPr/>
        </p:nvSpPr>
        <p:spPr bwMode="auto">
          <a:xfrm>
            <a:off x="185266" y="1055076"/>
            <a:ext cx="8572500" cy="40884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lstStyle/>
          <a:p>
            <a:pPr algn="just"/>
            <a:endParaRPr lang="tr-TR" sz="2000"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17953" y="1235531"/>
            <a:ext cx="4713960" cy="3727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2149174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683</Words>
  <Application>Microsoft Office PowerPoint</Application>
  <PresentationFormat>Ekran Gösterisi (16:9)</PresentationFormat>
  <Paragraphs>82</Paragraphs>
  <Slides>18</Slides>
  <Notes>0</Notes>
  <HiddenSlides>0</HiddenSlides>
  <MMClips>0</MMClips>
  <ScaleCrop>false</ScaleCrop>
  <HeadingPairs>
    <vt:vector size="4" baseType="variant">
      <vt:variant>
        <vt:lpstr>Tema</vt:lpstr>
      </vt:variant>
      <vt:variant>
        <vt:i4>1</vt:i4>
      </vt:variant>
      <vt:variant>
        <vt:lpstr>Slayt Başlıkları</vt:lpstr>
      </vt:variant>
      <vt:variant>
        <vt:i4>18</vt:i4>
      </vt:variant>
    </vt:vector>
  </HeadingPairs>
  <TitlesOfParts>
    <vt:vector size="19" baseType="lpstr">
      <vt:lpstr>Office Theme</vt:lpstr>
      <vt:lpstr>ARAŞTIRMA TEKLİFİ (TEZ ÖNERİSİ) YAZMA</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2017-08-01T15:40:51Z</dcterms:created>
  <dcterms:modified xsi:type="dcterms:W3CDTF">2022-11-16T15:01:48Z</dcterms:modified>
</cp:coreProperties>
</file>